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6858000" cx="12192000"/>
  <p:notesSz cx="6858000" cy="9144000"/>
  <p:embeddedFontLst>
    <p:embeddedFont>
      <p:font typeface="Century Schoolbook"/>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3" roundtripDataSignature="AMtx7miVUdb6ViySoQw+4Zh3POhLLANN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CenturySchoolbook-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enturySchoolbook-italic.fntdata"/><Relationship Id="rId30" Type="http://schemas.openxmlformats.org/officeDocument/2006/relationships/font" Target="fonts/CenturySchoolbook-bold.fntdata"/><Relationship Id="rId11" Type="http://schemas.openxmlformats.org/officeDocument/2006/relationships/slide" Target="slides/slide5.xml"/><Relationship Id="rId33" Type="http://customschemas.google.com/relationships/presentationmetadata" Target="metadata"/><Relationship Id="rId10" Type="http://schemas.openxmlformats.org/officeDocument/2006/relationships/slide" Target="slides/slide4.xml"/><Relationship Id="rId32" Type="http://schemas.openxmlformats.org/officeDocument/2006/relationships/font" Target="fonts/CenturySchoolbook-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descr="A picture containing drawing&#10;&#10;Description automatically generated" id="18" name="Google Shape;18;p11"/>
          <p:cNvPicPr preferRelativeResize="0"/>
          <p:nvPr/>
        </p:nvPicPr>
        <p:blipFill rotWithShape="1">
          <a:blip r:embed="rId2">
            <a:alphaModFix amt="5000"/>
          </a:blip>
          <a:srcRect b="0" l="0" r="0" t="0"/>
          <a:stretch/>
        </p:blipFill>
        <p:spPr>
          <a:xfrm>
            <a:off x="-1" y="0"/>
            <a:ext cx="12192001" cy="6857999"/>
          </a:xfrm>
          <a:prstGeom prst="rect">
            <a:avLst/>
          </a:prstGeom>
          <a:noFill/>
          <a:ln>
            <a:noFill/>
          </a:ln>
        </p:spPr>
      </p:pic>
      <p:sp>
        <p:nvSpPr>
          <p:cNvPr id="19" name="Google Shape;19;p11"/>
          <p:cNvSpPr txBox="1"/>
          <p:nvPr>
            <p:ph idx="10" type="dt"/>
          </p:nvPr>
        </p:nvSpPr>
        <p:spPr>
          <a:xfrm>
            <a:off x="838200" y="6356350"/>
            <a:ext cx="949036"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1"/>
          <p:cNvSpPr txBox="1"/>
          <p:nvPr>
            <p:ph idx="11" type="ftr"/>
          </p:nvPr>
        </p:nvSpPr>
        <p:spPr>
          <a:xfrm>
            <a:off x="2625437" y="6356350"/>
            <a:ext cx="552796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
          <p:cNvSpPr txBox="1"/>
          <p:nvPr>
            <p:ph idx="12" type="sldNum"/>
          </p:nvPr>
        </p:nvSpPr>
        <p:spPr>
          <a:xfrm>
            <a:off x="10668000" y="6356350"/>
            <a:ext cx="685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 name="Shape 92"/>
        <p:cNvGrpSpPr/>
        <p:nvPr/>
      </p:nvGrpSpPr>
      <p:grpSpPr>
        <a:xfrm>
          <a:off x="0" y="0"/>
          <a:ext cx="0" cy="0"/>
          <a:chOff x="0" y="0"/>
          <a:chExt cx="0" cy="0"/>
        </a:xfrm>
      </p:grpSpPr>
      <p:sp>
        <p:nvSpPr>
          <p:cNvPr id="93" name="Google Shape;93;p2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5" name="Google Shape;95;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8" name="Shape 98"/>
        <p:cNvGrpSpPr/>
        <p:nvPr/>
      </p:nvGrpSpPr>
      <p:grpSpPr>
        <a:xfrm>
          <a:off x="0" y="0"/>
          <a:ext cx="0" cy="0"/>
          <a:chOff x="0" y="0"/>
          <a:chExt cx="0" cy="0"/>
        </a:xfrm>
      </p:grpSpPr>
      <p:sp>
        <p:nvSpPr>
          <p:cNvPr id="99" name="Google Shape;99;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4" name="Shape 104"/>
        <p:cNvGrpSpPr/>
        <p:nvPr/>
      </p:nvGrpSpPr>
      <p:grpSpPr>
        <a:xfrm>
          <a:off x="0" y="0"/>
          <a:ext cx="0" cy="0"/>
          <a:chOff x="0" y="0"/>
          <a:chExt cx="0" cy="0"/>
        </a:xfrm>
      </p:grpSpPr>
      <p:sp>
        <p:nvSpPr>
          <p:cNvPr id="105" name="Google Shape;105;p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2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7" name="Google Shape;107;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0" name="Shape 110"/>
        <p:cNvGrpSpPr/>
        <p:nvPr/>
      </p:nvGrpSpPr>
      <p:grpSpPr>
        <a:xfrm>
          <a:off x="0" y="0"/>
          <a:ext cx="0" cy="0"/>
          <a:chOff x="0" y="0"/>
          <a:chExt cx="0" cy="0"/>
        </a:xfrm>
      </p:grpSpPr>
      <p:sp>
        <p:nvSpPr>
          <p:cNvPr id="111" name="Google Shape;111;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7" name="Shape 117"/>
        <p:cNvGrpSpPr/>
        <p:nvPr/>
      </p:nvGrpSpPr>
      <p:grpSpPr>
        <a:xfrm>
          <a:off x="0" y="0"/>
          <a:ext cx="0" cy="0"/>
          <a:chOff x="0" y="0"/>
          <a:chExt cx="0" cy="0"/>
        </a:xfrm>
      </p:grpSpPr>
      <p:sp>
        <p:nvSpPr>
          <p:cNvPr id="118" name="Google Shape;118;p2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2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0" name="Google Shape;120;p2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2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 name="Google Shape;122;p2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6" name="Shape 126"/>
        <p:cNvGrpSpPr/>
        <p:nvPr/>
      </p:nvGrpSpPr>
      <p:grpSpPr>
        <a:xfrm>
          <a:off x="0" y="0"/>
          <a:ext cx="0" cy="0"/>
          <a:chOff x="0" y="0"/>
          <a:chExt cx="0" cy="0"/>
        </a:xfrm>
      </p:grpSpPr>
      <p:sp>
        <p:nvSpPr>
          <p:cNvPr id="127" name="Google Shape;127;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1" name="Shape 131"/>
        <p:cNvGrpSpPr/>
        <p:nvPr/>
      </p:nvGrpSpPr>
      <p:grpSpPr>
        <a:xfrm>
          <a:off x="0" y="0"/>
          <a:ext cx="0" cy="0"/>
          <a:chOff x="0" y="0"/>
          <a:chExt cx="0" cy="0"/>
        </a:xfrm>
      </p:grpSpPr>
      <p:sp>
        <p:nvSpPr>
          <p:cNvPr id="132" name="Google Shape;132;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5" name="Shape 135"/>
        <p:cNvGrpSpPr/>
        <p:nvPr/>
      </p:nvGrpSpPr>
      <p:grpSpPr>
        <a:xfrm>
          <a:off x="0" y="0"/>
          <a:ext cx="0" cy="0"/>
          <a:chOff x="0" y="0"/>
          <a:chExt cx="0" cy="0"/>
        </a:xfrm>
      </p:grpSpPr>
      <p:sp>
        <p:nvSpPr>
          <p:cNvPr id="136" name="Google Shape;136;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3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8" name="Google Shape;138;p3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9" name="Google Shape;139;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drawing&#10;&#10;Description automatically generated" id="28" name="Google Shape;28;p12"/>
          <p:cNvPicPr preferRelativeResize="0"/>
          <p:nvPr/>
        </p:nvPicPr>
        <p:blipFill rotWithShape="1">
          <a:blip r:embed="rId2">
            <a:alphaModFix amt="5000"/>
          </a:blip>
          <a:srcRect b="0" l="0" r="0" t="0"/>
          <a:stretch/>
        </p:blipFill>
        <p:spPr>
          <a:xfrm>
            <a:off x="0" y="0"/>
            <a:ext cx="12192000" cy="70104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2" name="Shape 142"/>
        <p:cNvGrpSpPr/>
        <p:nvPr/>
      </p:nvGrpSpPr>
      <p:grpSpPr>
        <a:xfrm>
          <a:off x="0" y="0"/>
          <a:ext cx="0" cy="0"/>
          <a:chOff x="0" y="0"/>
          <a:chExt cx="0" cy="0"/>
        </a:xfrm>
      </p:grpSpPr>
      <p:sp>
        <p:nvSpPr>
          <p:cNvPr id="143" name="Google Shape;143;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31"/>
          <p:cNvSpPr/>
          <p:nvPr>
            <p:ph idx="2" type="pic"/>
          </p:nvPr>
        </p:nvSpPr>
        <p:spPr>
          <a:xfrm>
            <a:off x="5183188" y="987425"/>
            <a:ext cx="6172200" cy="4873625"/>
          </a:xfrm>
          <a:prstGeom prst="rect">
            <a:avLst/>
          </a:prstGeom>
          <a:noFill/>
          <a:ln>
            <a:noFill/>
          </a:ln>
        </p:spPr>
      </p:sp>
      <p:sp>
        <p:nvSpPr>
          <p:cNvPr id="145" name="Google Shape;145;p3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6" name="Google Shape;146;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9" name="Shape 149"/>
        <p:cNvGrpSpPr/>
        <p:nvPr/>
      </p:nvGrpSpPr>
      <p:grpSpPr>
        <a:xfrm>
          <a:off x="0" y="0"/>
          <a:ext cx="0" cy="0"/>
          <a:chOff x="0" y="0"/>
          <a:chExt cx="0" cy="0"/>
        </a:xfrm>
      </p:grpSpPr>
      <p:sp>
        <p:nvSpPr>
          <p:cNvPr id="150" name="Google Shape;150;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3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5" name="Shape 155"/>
        <p:cNvGrpSpPr/>
        <p:nvPr/>
      </p:nvGrpSpPr>
      <p:grpSpPr>
        <a:xfrm>
          <a:off x="0" y="0"/>
          <a:ext cx="0" cy="0"/>
          <a:chOff x="0" y="0"/>
          <a:chExt cx="0" cy="0"/>
        </a:xfrm>
      </p:grpSpPr>
      <p:sp>
        <p:nvSpPr>
          <p:cNvPr id="156" name="Google Shape;156;p3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3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2" name="Google Shape;32;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9"/>
          <p:cNvSpPr/>
          <p:nvPr>
            <p:ph idx="2" type="pic"/>
          </p:nvPr>
        </p:nvSpPr>
        <p:spPr>
          <a:xfrm>
            <a:off x="5183188" y="987425"/>
            <a:ext cx="6172200" cy="4873625"/>
          </a:xfrm>
          <a:prstGeom prst="rect">
            <a:avLst/>
          </a:prstGeom>
          <a:noFill/>
          <a:ln>
            <a:noFill/>
          </a:ln>
        </p:spPr>
      </p:sp>
      <p:sp>
        <p:nvSpPr>
          <p:cNvPr id="70" name="Google Shape;70;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8" name="Google Shape;88;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 name="Google Shape;89;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0" name="Google Shape;9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1" name="Google Shape;9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
          <p:cNvSpPr/>
          <p:nvPr/>
        </p:nvSpPr>
        <p:spPr>
          <a:xfrm>
            <a:off x="1" y="-1437"/>
            <a:ext cx="12192000" cy="646330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0"/>
              <a:buFont typeface="Arial"/>
              <a:buNone/>
            </a:pPr>
            <a:r>
              <a:rPr b="1" i="0" lang="en-US" sz="5000" u="none" cap="none" strike="noStrike">
                <a:solidFill>
                  <a:schemeClr val="dk1"/>
                </a:solidFill>
                <a:latin typeface="Angsana New"/>
                <a:ea typeface="Angsana New"/>
                <a:cs typeface="Angsana New"/>
                <a:sym typeface="Angsana New"/>
              </a:rPr>
              <a:t>  KGiSL INSTITUTE OF TECHNOLOGY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Angsana New"/>
                <a:ea typeface="Angsana New"/>
                <a:cs typeface="Angsana New"/>
                <a:sym typeface="Angsana New"/>
              </a:rPr>
              <a:t>COIMBATORE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1F3864"/>
                </a:solidFill>
                <a:latin typeface="Algerian"/>
                <a:ea typeface="Algerian"/>
                <a:cs typeface="Algerian"/>
                <a:sym typeface="Algerian"/>
              </a:rPr>
              <a:t>DEPARTMENT OF computer science &amp; engineering</a:t>
            </a:r>
            <a:endParaRPr b="1" i="0" sz="3000" u="none" cap="none" strike="noStrike">
              <a:solidFill>
                <a:srgbClr val="1F3864"/>
              </a:solidFill>
              <a:latin typeface="Algerian"/>
              <a:ea typeface="Algerian"/>
              <a:cs typeface="Algerian"/>
              <a:sym typeface="Algerian"/>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1F3864"/>
                </a:solidFill>
                <a:latin typeface="Algerian"/>
                <a:ea typeface="Algerian"/>
                <a:cs typeface="Algerian"/>
                <a:sym typeface="Algerian"/>
              </a:rPr>
              <a:t>Project phase review                                                                    </a:t>
            </a:r>
            <a:endParaRPr b="1" i="0" sz="3000" u="none" cap="none" strike="noStrike">
              <a:solidFill>
                <a:srgbClr val="1F3864"/>
              </a:solidFill>
              <a:latin typeface="Algerian"/>
              <a:ea typeface="Algerian"/>
              <a:cs typeface="Algerian"/>
              <a:sym typeface="Algerian"/>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1F3864"/>
                </a:solidFill>
                <a:latin typeface="Algerian"/>
                <a:ea typeface="Algerian"/>
                <a:cs typeface="Algerian"/>
                <a:sym typeface="Algerian"/>
              </a:rPr>
              <a:t> </a:t>
            </a:r>
            <a:r>
              <a:rPr b="1" i="0" lang="en-US" sz="4400" u="none" cap="none" strike="noStrike">
                <a:solidFill>
                  <a:schemeClr val="dk1"/>
                </a:solidFill>
                <a:latin typeface="Angsana New"/>
                <a:ea typeface="Angsana New"/>
                <a:cs typeface="Angsana New"/>
                <a:sym typeface="Angsana New"/>
              </a:rPr>
              <a:t>Data Leakage and Security on Cloud  </a:t>
            </a:r>
            <a:endParaRPr b="1" i="0" sz="4400" u="none" cap="none" strike="noStrike">
              <a:solidFill>
                <a:schemeClr val="dk1"/>
              </a:solidFill>
              <a:latin typeface="Angsana New"/>
              <a:ea typeface="Angsana New"/>
              <a:cs typeface="Angsana New"/>
              <a:sym typeface="Angsana New"/>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Angsana New"/>
                <a:ea typeface="Angsana New"/>
                <a:cs typeface="Angsana New"/>
                <a:sym typeface="Angsana New"/>
              </a:rPr>
              <a:t>TEAM MEMBERS: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Angsana New"/>
                <a:ea typeface="Angsana New"/>
                <a:cs typeface="Angsana New"/>
                <a:sym typeface="Angsana New"/>
              </a:rPr>
              <a:t>			</a:t>
            </a:r>
            <a:r>
              <a:rPr b="1" i="0" lang="en-US" sz="2800" u="none" cap="none" strike="noStrike">
                <a:solidFill>
                  <a:schemeClr val="dk1"/>
                </a:solidFill>
                <a:latin typeface="Angsana New"/>
                <a:ea typeface="Angsana New"/>
                <a:cs typeface="Angsana New"/>
                <a:sym typeface="Angsana New"/>
              </a:rPr>
              <a:t>711719104019        DANUSU B</a:t>
            </a:r>
            <a:endParaRPr b="1" i="0" sz="2800" u="none" cap="none" strike="noStrike">
              <a:solidFill>
                <a:schemeClr val="dk1"/>
              </a:solidFill>
              <a:latin typeface="Angsana New"/>
              <a:ea typeface="Angsana New"/>
              <a:cs typeface="Angsana New"/>
              <a:sym typeface="Angsana New"/>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ngsana New"/>
                <a:ea typeface="Angsana New"/>
                <a:cs typeface="Angsana New"/>
                <a:sym typeface="Angsana New"/>
              </a:rPr>
              <a:t>			 711719104030       HARI PRASATH S</a:t>
            </a:r>
            <a:endParaRPr b="1" i="0" sz="2800" u="none" cap="none" strike="noStrike">
              <a:solidFill>
                <a:schemeClr val="dk1"/>
              </a:solidFill>
              <a:latin typeface="Angsana New"/>
              <a:ea typeface="Angsana New"/>
              <a:cs typeface="Angsana New"/>
              <a:sym typeface="Angsana New"/>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ngsana New"/>
                <a:ea typeface="Angsana New"/>
                <a:cs typeface="Angsana New"/>
                <a:sym typeface="Angsana New"/>
              </a:rPr>
              <a:t>			 711719104035       JEGADEESWARAN R</a:t>
            </a:r>
            <a:endParaRPr b="1" i="0" sz="2800" u="none" cap="none" strike="noStrike">
              <a:solidFill>
                <a:schemeClr val="dk1"/>
              </a:solidFill>
              <a:latin typeface="Angsana New"/>
              <a:ea typeface="Angsana New"/>
              <a:cs typeface="Angsana New"/>
              <a:sym typeface="Angsana New"/>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ngsana New"/>
                <a:ea typeface="Angsana New"/>
                <a:cs typeface="Angsana New"/>
                <a:sym typeface="Angsana New"/>
              </a:rPr>
              <a:t>			 711719104305       MOHANKUMAR S                                          </a:t>
            </a:r>
            <a:r>
              <a:rPr b="1" i="0" lang="en-US" sz="3000" u="none" cap="none" strike="noStrike">
                <a:solidFill>
                  <a:schemeClr val="dk1"/>
                </a:solidFill>
                <a:latin typeface="Angsana New"/>
                <a:ea typeface="Angsana New"/>
                <a:cs typeface="Angsana New"/>
                <a:sym typeface="Angsana New"/>
              </a:rPr>
              <a:t>Under the guidance of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4000" u="none" cap="none" strike="noStrike">
                <a:solidFill>
                  <a:schemeClr val="dk1"/>
                </a:solidFill>
                <a:latin typeface="Angsana New"/>
                <a:ea typeface="Angsana New"/>
                <a:cs typeface="Angsana New"/>
                <a:sym typeface="Angsana New"/>
              </a:rPr>
              <a:t>		 </a:t>
            </a:r>
            <a:r>
              <a:rPr b="1" i="0" lang="en-US" sz="2800" u="none" cap="none" strike="noStrike">
                <a:solidFill>
                  <a:srgbClr val="000000"/>
                </a:solidFill>
                <a:latin typeface="Angsana New"/>
                <a:ea typeface="Angsana New"/>
                <a:cs typeface="Angsana New"/>
                <a:sym typeface="Angsana New"/>
              </a:rPr>
              <a:t>Mr. RAJINIGANTH R</a:t>
            </a:r>
            <a:r>
              <a:rPr b="1" i="0" lang="en-US" sz="2800" u="none" cap="none" strike="noStrike">
                <a:solidFill>
                  <a:schemeClr val="dk1"/>
                </a:solidFill>
                <a:latin typeface="Angsana New"/>
                <a:ea typeface="Angsana New"/>
                <a:cs typeface="Angsana New"/>
                <a:sym typeface="Angsana New"/>
              </a:rPr>
              <a:t>, AP/CSE</a:t>
            </a:r>
            <a:endParaRPr b="0" i="0" sz="2800" u="none" cap="none" strike="noStrike">
              <a:solidFill>
                <a:schemeClr val="dk1"/>
              </a:solidFill>
              <a:latin typeface="Algerian"/>
              <a:ea typeface="Algerian"/>
              <a:cs typeface="Algerian"/>
              <a:sym typeface="Algerian"/>
            </a:endParaRPr>
          </a:p>
        </p:txBody>
      </p:sp>
      <p:pic>
        <p:nvPicPr>
          <p:cNvPr id="166" name="Google Shape;166;p1"/>
          <p:cNvPicPr preferRelativeResize="0"/>
          <p:nvPr/>
        </p:nvPicPr>
        <p:blipFill rotWithShape="1">
          <a:blip r:embed="rId3">
            <a:alphaModFix/>
          </a:blip>
          <a:srcRect b="0" l="0" r="0" t="0"/>
          <a:stretch/>
        </p:blipFill>
        <p:spPr>
          <a:xfrm>
            <a:off x="0" y="158875"/>
            <a:ext cx="556925" cy="656675"/>
          </a:xfrm>
          <a:prstGeom prst="rect">
            <a:avLst/>
          </a:prstGeom>
          <a:noFill/>
          <a:ln>
            <a:noFill/>
          </a:ln>
        </p:spPr>
      </p:pic>
      <p:sp>
        <p:nvSpPr>
          <p:cNvPr id="167" name="Google Shape;167;p1"/>
          <p:cNvSpPr txBox="1"/>
          <p:nvPr>
            <p:ph idx="11" type="ftr"/>
          </p:nvPr>
        </p:nvSpPr>
        <p:spPr>
          <a:xfrm>
            <a:off x="2625437" y="6356350"/>
            <a:ext cx="5527963"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PROJECT PHASE -I  FINAL REVIEW                                                                                       Department of CSE, KGiSL Institute of Technology, Coimbatore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idx="11" type="ftr"/>
          </p:nvPr>
        </p:nvSpPr>
        <p:spPr>
          <a:xfrm>
            <a:off x="2712720" y="6385755"/>
            <a:ext cx="67665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600"/>
              <a:t>PROJECT PHASE -I  FINAL REVIEW                                                                                       Department of CSE, KGiSL Institute of Technology, Coimbatore </a:t>
            </a:r>
            <a:endParaRPr/>
          </a:p>
        </p:txBody>
      </p:sp>
      <p:pic>
        <p:nvPicPr>
          <p:cNvPr id="237" name="Google Shape;237;p38"/>
          <p:cNvPicPr preferRelativeResize="0"/>
          <p:nvPr/>
        </p:nvPicPr>
        <p:blipFill rotWithShape="1">
          <a:blip r:embed="rId3">
            <a:alphaModFix/>
          </a:blip>
          <a:srcRect b="0" l="0" r="0" t="0"/>
          <a:stretch/>
        </p:blipFill>
        <p:spPr>
          <a:xfrm>
            <a:off x="11049000" y="0"/>
            <a:ext cx="1143000" cy="1203960"/>
          </a:xfrm>
          <a:prstGeom prst="rect">
            <a:avLst/>
          </a:prstGeom>
          <a:noFill/>
          <a:ln>
            <a:noFill/>
          </a:ln>
        </p:spPr>
      </p:pic>
      <p:sp>
        <p:nvSpPr>
          <p:cNvPr id="238" name="Google Shape;238;p38"/>
          <p:cNvSpPr txBox="1"/>
          <p:nvPr/>
        </p:nvSpPr>
        <p:spPr>
          <a:xfrm>
            <a:off x="134816" y="111906"/>
            <a:ext cx="10515600" cy="84469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Arial"/>
              <a:buNone/>
            </a:pPr>
            <a:r>
              <a:rPr b="0" i="0" lang="en-US" sz="4400" u="none" cap="none" strike="noStrike">
                <a:solidFill>
                  <a:schemeClr val="dk1"/>
                </a:solidFill>
                <a:latin typeface="Algerian"/>
                <a:ea typeface="Algerian"/>
                <a:cs typeface="Algerian"/>
                <a:sym typeface="Algerian"/>
              </a:rPr>
              <a:t>Modules split up</a:t>
            </a:r>
            <a:endParaRPr b="0" i="0" sz="4400" u="none" cap="none" strike="noStrike">
              <a:solidFill>
                <a:schemeClr val="dk1"/>
              </a:solidFill>
              <a:latin typeface="Algerian"/>
              <a:ea typeface="Algerian"/>
              <a:cs typeface="Algerian"/>
              <a:sym typeface="Algerian"/>
            </a:endParaRPr>
          </a:p>
        </p:txBody>
      </p:sp>
      <p:sp>
        <p:nvSpPr>
          <p:cNvPr id="239" name="Google Shape;239;p38"/>
          <p:cNvSpPr/>
          <p:nvPr/>
        </p:nvSpPr>
        <p:spPr>
          <a:xfrm>
            <a:off x="896228" y="1397628"/>
            <a:ext cx="10568940" cy="52629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Times New Roman"/>
                <a:ea typeface="Times New Roman"/>
                <a:cs typeface="Times New Roman"/>
                <a:sym typeface="Times New Roman"/>
              </a:rPr>
              <a:t>Secret Key Generation </a:t>
            </a:r>
            <a:endParaRPr/>
          </a:p>
          <a:p>
            <a:pPr indent="0" lvl="0" marL="0" marR="0" rtl="0" algn="l">
              <a:lnSpc>
                <a:spcPct val="100000"/>
              </a:lnSpc>
              <a:spcBef>
                <a:spcPts val="0"/>
              </a:spcBef>
              <a:spcAft>
                <a:spcPts val="0"/>
              </a:spcAft>
              <a:buNone/>
            </a:pPr>
            <a:r>
              <a:rPr b="1" i="0" lang="en-US" sz="2800" u="none" cap="none" strike="noStrike">
                <a:solidFill>
                  <a:srgbClr val="000000"/>
                </a:solidFill>
                <a:latin typeface="Times New Roman"/>
                <a:ea typeface="Times New Roman"/>
                <a:cs typeface="Times New Roman"/>
                <a:sym typeface="Times New Roman"/>
              </a:rPr>
              <a:t>      </a:t>
            </a:r>
            <a:r>
              <a:rPr b="0" i="0" lang="en-US" sz="2800" u="none" cap="none" strike="noStrike">
                <a:solidFill>
                  <a:srgbClr val="000000"/>
                </a:solidFill>
                <a:latin typeface="Times New Roman"/>
                <a:ea typeface="Times New Roman"/>
                <a:cs typeface="Times New Roman"/>
                <a:sym typeface="Times New Roman"/>
              </a:rPr>
              <a:t>An unauthorized user, cannot access or download the file or data without the secret key than can be only granted by the sender of the data or file.</a:t>
            </a:r>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Times New Roman"/>
                <a:ea typeface="Times New Roman"/>
                <a:cs typeface="Times New Roman"/>
                <a:sym typeface="Times New Roman"/>
              </a:rPr>
              <a:t>Leaked</a:t>
            </a:r>
            <a:r>
              <a:rPr b="0" i="0" lang="en-US" sz="2800" u="none" cap="none" strike="noStrike">
                <a:solidFill>
                  <a:srgbClr val="000000"/>
                </a:solidFill>
                <a:latin typeface="Times New Roman"/>
                <a:ea typeface="Times New Roman"/>
                <a:cs typeface="Times New Roman"/>
                <a:sym typeface="Times New Roman"/>
              </a:rPr>
              <a:t> </a:t>
            </a:r>
            <a:r>
              <a:rPr b="1" i="0" lang="en-US" sz="2800" u="none" cap="none" strike="noStrike">
                <a:solidFill>
                  <a:srgbClr val="000000"/>
                </a:solidFill>
                <a:latin typeface="Times New Roman"/>
                <a:ea typeface="Times New Roman"/>
                <a:cs typeface="Times New Roman"/>
                <a:sym typeface="Times New Roman"/>
              </a:rPr>
              <a:t>Message Detection</a:t>
            </a:r>
            <a:endParaRPr b="0" i="0" sz="2800" u="none" cap="none" strike="noStrike">
              <a:solidFill>
                <a:srgbClr val="000000"/>
              </a:solidFill>
              <a:latin typeface="Times New Roman"/>
              <a:ea typeface="Times New Roman"/>
              <a:cs typeface="Times New Roman"/>
              <a:sym typeface="Times New Roman"/>
            </a:endParaRPr>
          </a:p>
          <a:p>
            <a:pPr indent="45720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Times New Roman"/>
                <a:ea typeface="Times New Roman"/>
                <a:cs typeface="Times New Roman"/>
                <a:sym typeface="Times New Roman"/>
              </a:rPr>
              <a:t> If the user does not provide the valid secret key within twice chances, then the data or files cannot be accessed by the user and the user will be blocked by the admin automatically.										</a:t>
            </a:r>
            <a:endParaRPr/>
          </a:p>
          <a:p>
            <a:pPr indent="45720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Times New Roman"/>
                <a:ea typeface="Times New Roman"/>
                <a:cs typeface="Times New Roman"/>
                <a:sym typeface="Times New Roman"/>
              </a:rPr>
              <a:t> </a:t>
            </a:r>
            <a:endParaRPr b="0" i="0" sz="2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Times New Roman"/>
                <a:ea typeface="Times New Roman"/>
                <a:cs typeface="Times New Roman"/>
                <a:sym typeface="Times New Roman"/>
              </a:rPr>
              <a:t> </a:t>
            </a:r>
            <a:endParaRPr b="0" i="0" sz="2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9"/>
          <p:cNvSpPr txBox="1"/>
          <p:nvPr>
            <p:ph idx="11" type="ftr"/>
          </p:nvPr>
        </p:nvSpPr>
        <p:spPr>
          <a:xfrm>
            <a:off x="2712720" y="6385755"/>
            <a:ext cx="67665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600"/>
              <a:t>PROJECT PHASE -I  FINAL REVIEW                                                                                       Department of CSE, KGiSL Institute of Technology, Coimbatore </a:t>
            </a:r>
            <a:endParaRPr/>
          </a:p>
        </p:txBody>
      </p:sp>
      <p:pic>
        <p:nvPicPr>
          <p:cNvPr id="245" name="Google Shape;245;p39"/>
          <p:cNvPicPr preferRelativeResize="0"/>
          <p:nvPr/>
        </p:nvPicPr>
        <p:blipFill rotWithShape="1">
          <a:blip r:embed="rId3">
            <a:alphaModFix/>
          </a:blip>
          <a:srcRect b="0" l="0" r="0" t="0"/>
          <a:stretch/>
        </p:blipFill>
        <p:spPr>
          <a:xfrm>
            <a:off x="11049000" y="0"/>
            <a:ext cx="1143000" cy="1203960"/>
          </a:xfrm>
          <a:prstGeom prst="rect">
            <a:avLst/>
          </a:prstGeom>
          <a:noFill/>
          <a:ln>
            <a:noFill/>
          </a:ln>
        </p:spPr>
      </p:pic>
      <p:sp>
        <p:nvSpPr>
          <p:cNvPr id="246" name="Google Shape;246;p39"/>
          <p:cNvSpPr txBox="1"/>
          <p:nvPr/>
        </p:nvSpPr>
        <p:spPr>
          <a:xfrm>
            <a:off x="278507" y="229470"/>
            <a:ext cx="10515600" cy="84469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Arial"/>
              <a:buNone/>
            </a:pPr>
            <a:r>
              <a:rPr b="0" i="0" lang="en-US" sz="4400" u="none" cap="none" strike="noStrike">
                <a:solidFill>
                  <a:schemeClr val="dk1"/>
                </a:solidFill>
                <a:latin typeface="Algerian"/>
                <a:ea typeface="Algerian"/>
                <a:cs typeface="Algerian"/>
                <a:sym typeface="Algerian"/>
              </a:rPr>
              <a:t>Registration page</a:t>
            </a:r>
            <a:endParaRPr b="0" i="0" sz="4400" u="none" cap="none" strike="noStrike">
              <a:solidFill>
                <a:schemeClr val="dk1"/>
              </a:solidFill>
              <a:latin typeface="Algerian"/>
              <a:ea typeface="Algerian"/>
              <a:cs typeface="Algerian"/>
              <a:sym typeface="Algerian"/>
            </a:endParaRPr>
          </a:p>
        </p:txBody>
      </p:sp>
      <p:pic>
        <p:nvPicPr>
          <p:cNvPr id="247" name="Google Shape;247;p39"/>
          <p:cNvPicPr preferRelativeResize="0"/>
          <p:nvPr/>
        </p:nvPicPr>
        <p:blipFill rotWithShape="1">
          <a:blip r:embed="rId4">
            <a:alphaModFix/>
          </a:blip>
          <a:srcRect b="0" l="0" r="0" t="0"/>
          <a:stretch/>
        </p:blipFill>
        <p:spPr>
          <a:xfrm>
            <a:off x="1631852" y="1291045"/>
            <a:ext cx="8970666" cy="45864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idx="11" type="ftr"/>
          </p:nvPr>
        </p:nvSpPr>
        <p:spPr>
          <a:xfrm>
            <a:off x="2712720" y="6385755"/>
            <a:ext cx="67665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600"/>
              <a:t>PROJECT PHASE -I  FINAL REVIEW                                                                                       Department of CSE, KGiSL Institute of Technology, Coimbatore </a:t>
            </a:r>
            <a:endParaRPr/>
          </a:p>
        </p:txBody>
      </p:sp>
      <p:pic>
        <p:nvPicPr>
          <p:cNvPr id="253" name="Google Shape;253;p40"/>
          <p:cNvPicPr preferRelativeResize="0"/>
          <p:nvPr/>
        </p:nvPicPr>
        <p:blipFill rotWithShape="1">
          <a:blip r:embed="rId3">
            <a:alphaModFix/>
          </a:blip>
          <a:srcRect b="0" l="0" r="0" t="0"/>
          <a:stretch/>
        </p:blipFill>
        <p:spPr>
          <a:xfrm>
            <a:off x="11049000" y="0"/>
            <a:ext cx="1143000" cy="1203960"/>
          </a:xfrm>
          <a:prstGeom prst="rect">
            <a:avLst/>
          </a:prstGeom>
          <a:noFill/>
          <a:ln>
            <a:noFill/>
          </a:ln>
        </p:spPr>
      </p:pic>
      <p:sp>
        <p:nvSpPr>
          <p:cNvPr id="254" name="Google Shape;254;p40"/>
          <p:cNvSpPr txBox="1"/>
          <p:nvPr/>
        </p:nvSpPr>
        <p:spPr>
          <a:xfrm>
            <a:off x="278507" y="229470"/>
            <a:ext cx="10515600" cy="84469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Arial"/>
              <a:buNone/>
            </a:pPr>
            <a:r>
              <a:rPr b="0" i="0" lang="en-US" sz="4400" u="none" cap="none" strike="noStrike">
                <a:solidFill>
                  <a:schemeClr val="dk1"/>
                </a:solidFill>
                <a:latin typeface="Algerian"/>
                <a:ea typeface="Algerian"/>
                <a:cs typeface="Algerian"/>
                <a:sym typeface="Algerian"/>
              </a:rPr>
              <a:t>Login page</a:t>
            </a:r>
            <a:endParaRPr b="0" i="0" sz="4400" u="none" cap="none" strike="noStrike">
              <a:solidFill>
                <a:schemeClr val="dk1"/>
              </a:solidFill>
              <a:latin typeface="Algerian"/>
              <a:ea typeface="Algerian"/>
              <a:cs typeface="Algerian"/>
              <a:sym typeface="Algerian"/>
            </a:endParaRPr>
          </a:p>
        </p:txBody>
      </p:sp>
      <p:pic>
        <p:nvPicPr>
          <p:cNvPr id="255" name="Google Shape;255;p40"/>
          <p:cNvPicPr preferRelativeResize="0"/>
          <p:nvPr/>
        </p:nvPicPr>
        <p:blipFill rotWithShape="1">
          <a:blip r:embed="rId4">
            <a:alphaModFix/>
          </a:blip>
          <a:srcRect b="0" l="0" r="0" t="0"/>
          <a:stretch/>
        </p:blipFill>
        <p:spPr>
          <a:xfrm>
            <a:off x="1508795" y="1203960"/>
            <a:ext cx="9019868" cy="472574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idx="11" type="ftr"/>
          </p:nvPr>
        </p:nvSpPr>
        <p:spPr>
          <a:xfrm>
            <a:off x="2712720" y="6385755"/>
            <a:ext cx="67665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600"/>
              <a:t>PROJECT PHASE -I  FINAL REVIEW                                                                                       Department of CSE, KGiSL Institute of Technology, Coimbatore </a:t>
            </a:r>
            <a:endParaRPr/>
          </a:p>
        </p:txBody>
      </p:sp>
      <p:pic>
        <p:nvPicPr>
          <p:cNvPr id="261" name="Google Shape;261;p41"/>
          <p:cNvPicPr preferRelativeResize="0"/>
          <p:nvPr/>
        </p:nvPicPr>
        <p:blipFill rotWithShape="1">
          <a:blip r:embed="rId3">
            <a:alphaModFix/>
          </a:blip>
          <a:srcRect b="0" l="0" r="0" t="0"/>
          <a:stretch/>
        </p:blipFill>
        <p:spPr>
          <a:xfrm>
            <a:off x="11049000" y="0"/>
            <a:ext cx="1143000" cy="1203960"/>
          </a:xfrm>
          <a:prstGeom prst="rect">
            <a:avLst/>
          </a:prstGeom>
          <a:noFill/>
          <a:ln>
            <a:noFill/>
          </a:ln>
        </p:spPr>
      </p:pic>
      <p:sp>
        <p:nvSpPr>
          <p:cNvPr id="262" name="Google Shape;262;p41"/>
          <p:cNvSpPr txBox="1"/>
          <p:nvPr/>
        </p:nvSpPr>
        <p:spPr>
          <a:xfrm>
            <a:off x="278507" y="229470"/>
            <a:ext cx="10515600" cy="84469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Arial"/>
              <a:buNone/>
            </a:pPr>
            <a:r>
              <a:rPr b="0" i="0" lang="en-US" sz="4400" u="none" cap="none" strike="noStrike">
                <a:solidFill>
                  <a:schemeClr val="dk1"/>
                </a:solidFill>
                <a:latin typeface="Algerian"/>
                <a:ea typeface="Algerian"/>
                <a:cs typeface="Algerian"/>
                <a:sym typeface="Algerian"/>
              </a:rPr>
              <a:t>File sharing </a:t>
            </a:r>
            <a:endParaRPr b="0" i="0" sz="4400" u="none" cap="none" strike="noStrike">
              <a:solidFill>
                <a:schemeClr val="dk1"/>
              </a:solidFill>
              <a:latin typeface="Algerian"/>
              <a:ea typeface="Algerian"/>
              <a:cs typeface="Algerian"/>
              <a:sym typeface="Algerian"/>
            </a:endParaRPr>
          </a:p>
        </p:txBody>
      </p:sp>
      <p:pic>
        <p:nvPicPr>
          <p:cNvPr id="263" name="Google Shape;263;p41"/>
          <p:cNvPicPr preferRelativeResize="0"/>
          <p:nvPr/>
        </p:nvPicPr>
        <p:blipFill rotWithShape="1">
          <a:blip r:embed="rId4">
            <a:alphaModFix/>
          </a:blip>
          <a:srcRect b="0" l="0" r="0" t="0"/>
          <a:stretch/>
        </p:blipFill>
        <p:spPr>
          <a:xfrm>
            <a:off x="1750008" y="1074167"/>
            <a:ext cx="8691983" cy="47584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idx="11" type="ftr"/>
          </p:nvPr>
        </p:nvSpPr>
        <p:spPr>
          <a:xfrm>
            <a:off x="2712720" y="6385755"/>
            <a:ext cx="67665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600"/>
              <a:t>PROJECT PHASE -I  FINAL REVIEW                                                                                       Department of CSE, KGiSL Institute of Technology, Coimbatore </a:t>
            </a:r>
            <a:endParaRPr/>
          </a:p>
        </p:txBody>
      </p:sp>
      <p:pic>
        <p:nvPicPr>
          <p:cNvPr id="269" name="Google Shape;269;p42"/>
          <p:cNvPicPr preferRelativeResize="0"/>
          <p:nvPr/>
        </p:nvPicPr>
        <p:blipFill rotWithShape="1">
          <a:blip r:embed="rId3">
            <a:alphaModFix/>
          </a:blip>
          <a:srcRect b="0" l="0" r="0" t="0"/>
          <a:stretch/>
        </p:blipFill>
        <p:spPr>
          <a:xfrm>
            <a:off x="11049000" y="0"/>
            <a:ext cx="1143000" cy="1203960"/>
          </a:xfrm>
          <a:prstGeom prst="rect">
            <a:avLst/>
          </a:prstGeom>
          <a:noFill/>
          <a:ln>
            <a:noFill/>
          </a:ln>
        </p:spPr>
      </p:pic>
      <p:sp>
        <p:nvSpPr>
          <p:cNvPr id="270" name="Google Shape;270;p42"/>
          <p:cNvSpPr txBox="1"/>
          <p:nvPr/>
        </p:nvSpPr>
        <p:spPr>
          <a:xfrm>
            <a:off x="278507" y="229470"/>
            <a:ext cx="10515600" cy="84469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Arial"/>
              <a:buNone/>
            </a:pPr>
            <a:r>
              <a:rPr b="0" i="0" lang="en-US" sz="4400" u="none" cap="none" strike="noStrike">
                <a:solidFill>
                  <a:schemeClr val="dk1"/>
                </a:solidFill>
                <a:latin typeface="Algerian"/>
                <a:ea typeface="Algerian"/>
                <a:cs typeface="Algerian"/>
                <a:sym typeface="Algerian"/>
              </a:rPr>
              <a:t>Secret key generation </a:t>
            </a:r>
            <a:endParaRPr b="0" i="0" sz="4400" u="none" cap="none" strike="noStrike">
              <a:solidFill>
                <a:schemeClr val="dk1"/>
              </a:solidFill>
              <a:latin typeface="Algerian"/>
              <a:ea typeface="Algerian"/>
              <a:cs typeface="Algerian"/>
              <a:sym typeface="Algerian"/>
            </a:endParaRPr>
          </a:p>
        </p:txBody>
      </p:sp>
      <p:pic>
        <p:nvPicPr>
          <p:cNvPr id="271" name="Google Shape;271;p42"/>
          <p:cNvPicPr preferRelativeResize="0"/>
          <p:nvPr/>
        </p:nvPicPr>
        <p:blipFill rotWithShape="1">
          <a:blip r:embed="rId4">
            <a:alphaModFix/>
          </a:blip>
          <a:srcRect b="0" l="0" r="0" t="0"/>
          <a:stretch/>
        </p:blipFill>
        <p:spPr>
          <a:xfrm>
            <a:off x="1672964" y="1349829"/>
            <a:ext cx="9237431" cy="43899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3"/>
          <p:cNvSpPr txBox="1"/>
          <p:nvPr>
            <p:ph idx="11" type="ftr"/>
          </p:nvPr>
        </p:nvSpPr>
        <p:spPr>
          <a:xfrm>
            <a:off x="2712720" y="6385755"/>
            <a:ext cx="67665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600"/>
              <a:t>PROJECT PHASE -I  FINAL REVIEW                                                                                       Department of CSE, KGiSL Institute of Technology, Coimbatore </a:t>
            </a:r>
            <a:endParaRPr/>
          </a:p>
        </p:txBody>
      </p:sp>
      <p:pic>
        <p:nvPicPr>
          <p:cNvPr id="277" name="Google Shape;277;p43"/>
          <p:cNvPicPr preferRelativeResize="0"/>
          <p:nvPr/>
        </p:nvPicPr>
        <p:blipFill rotWithShape="1">
          <a:blip r:embed="rId3">
            <a:alphaModFix/>
          </a:blip>
          <a:srcRect b="0" l="0" r="0" t="0"/>
          <a:stretch/>
        </p:blipFill>
        <p:spPr>
          <a:xfrm>
            <a:off x="11049000" y="0"/>
            <a:ext cx="1143000" cy="1203960"/>
          </a:xfrm>
          <a:prstGeom prst="rect">
            <a:avLst/>
          </a:prstGeom>
          <a:noFill/>
          <a:ln>
            <a:noFill/>
          </a:ln>
        </p:spPr>
      </p:pic>
      <p:sp>
        <p:nvSpPr>
          <p:cNvPr id="278" name="Google Shape;278;p43"/>
          <p:cNvSpPr txBox="1"/>
          <p:nvPr/>
        </p:nvSpPr>
        <p:spPr>
          <a:xfrm>
            <a:off x="278507" y="229470"/>
            <a:ext cx="10515600" cy="84469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Arial"/>
              <a:buNone/>
            </a:pPr>
            <a:r>
              <a:rPr b="0" i="0" lang="en-US" sz="4400" u="none" cap="none" strike="noStrike">
                <a:solidFill>
                  <a:schemeClr val="dk1"/>
                </a:solidFill>
                <a:latin typeface="Algerian"/>
                <a:ea typeface="Algerian"/>
                <a:cs typeface="Algerian"/>
                <a:sym typeface="Algerian"/>
              </a:rPr>
              <a:t>Secret key distribution </a:t>
            </a:r>
            <a:endParaRPr b="0" i="0" sz="4400" u="none" cap="none" strike="noStrike">
              <a:solidFill>
                <a:schemeClr val="dk1"/>
              </a:solidFill>
              <a:latin typeface="Algerian"/>
              <a:ea typeface="Algerian"/>
              <a:cs typeface="Algerian"/>
              <a:sym typeface="Algerian"/>
            </a:endParaRPr>
          </a:p>
        </p:txBody>
      </p:sp>
      <p:pic>
        <p:nvPicPr>
          <p:cNvPr id="279" name="Google Shape;279;p43"/>
          <p:cNvPicPr preferRelativeResize="0"/>
          <p:nvPr/>
        </p:nvPicPr>
        <p:blipFill rotWithShape="1">
          <a:blip r:embed="rId4">
            <a:alphaModFix/>
          </a:blip>
          <a:srcRect b="0" l="0" r="0" t="0"/>
          <a:stretch/>
        </p:blipFill>
        <p:spPr>
          <a:xfrm>
            <a:off x="1705693" y="1319370"/>
            <a:ext cx="9088414" cy="42114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ph idx="11" type="ftr"/>
          </p:nvPr>
        </p:nvSpPr>
        <p:spPr>
          <a:xfrm>
            <a:off x="2712720" y="6385755"/>
            <a:ext cx="67665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600"/>
              <a:t>PROJECT PHASE -I  FINAL REVIEW                                                                                       Department of CSE, KGiSL Institute of Technology, Coimbatore </a:t>
            </a:r>
            <a:endParaRPr/>
          </a:p>
        </p:txBody>
      </p:sp>
      <p:pic>
        <p:nvPicPr>
          <p:cNvPr id="285" name="Google Shape;285;p44"/>
          <p:cNvPicPr preferRelativeResize="0"/>
          <p:nvPr/>
        </p:nvPicPr>
        <p:blipFill rotWithShape="1">
          <a:blip r:embed="rId3">
            <a:alphaModFix/>
          </a:blip>
          <a:srcRect b="0" l="0" r="0" t="0"/>
          <a:stretch/>
        </p:blipFill>
        <p:spPr>
          <a:xfrm>
            <a:off x="11049000" y="0"/>
            <a:ext cx="1143000" cy="1203960"/>
          </a:xfrm>
          <a:prstGeom prst="rect">
            <a:avLst/>
          </a:prstGeom>
          <a:noFill/>
          <a:ln>
            <a:noFill/>
          </a:ln>
        </p:spPr>
      </p:pic>
      <p:sp>
        <p:nvSpPr>
          <p:cNvPr id="286" name="Google Shape;286;p44"/>
          <p:cNvSpPr txBox="1"/>
          <p:nvPr/>
        </p:nvSpPr>
        <p:spPr>
          <a:xfrm>
            <a:off x="278507" y="229470"/>
            <a:ext cx="10515600" cy="84469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Arial"/>
              <a:buNone/>
            </a:pPr>
            <a:r>
              <a:rPr b="0" i="0" lang="en-US" sz="4400" u="none" cap="none" strike="noStrike">
                <a:solidFill>
                  <a:schemeClr val="dk1"/>
                </a:solidFill>
                <a:latin typeface="Algerian"/>
                <a:ea typeface="Algerian"/>
                <a:cs typeface="Algerian"/>
                <a:sym typeface="Algerian"/>
              </a:rPr>
              <a:t>Leaked message detection </a:t>
            </a:r>
            <a:endParaRPr b="0" i="0" sz="4400" u="none" cap="none" strike="noStrike">
              <a:solidFill>
                <a:schemeClr val="dk1"/>
              </a:solidFill>
              <a:latin typeface="Algerian"/>
              <a:ea typeface="Algerian"/>
              <a:cs typeface="Algerian"/>
              <a:sym typeface="Algerian"/>
            </a:endParaRPr>
          </a:p>
        </p:txBody>
      </p:sp>
      <p:pic>
        <p:nvPicPr>
          <p:cNvPr id="287" name="Google Shape;287;p44"/>
          <p:cNvPicPr preferRelativeResize="0"/>
          <p:nvPr/>
        </p:nvPicPr>
        <p:blipFill rotWithShape="1">
          <a:blip r:embed="rId4">
            <a:alphaModFix/>
          </a:blip>
          <a:srcRect b="0" l="0" r="0" t="0"/>
          <a:stretch/>
        </p:blipFill>
        <p:spPr>
          <a:xfrm>
            <a:off x="1864971" y="1141816"/>
            <a:ext cx="8462058" cy="48383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6"/>
          <p:cNvSpPr txBox="1"/>
          <p:nvPr>
            <p:ph type="title"/>
          </p:nvPr>
        </p:nvSpPr>
        <p:spPr>
          <a:xfrm>
            <a:off x="134816" y="111906"/>
            <a:ext cx="10515600" cy="844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conclusion  </a:t>
            </a:r>
            <a:endParaRPr/>
          </a:p>
        </p:txBody>
      </p:sp>
      <p:sp>
        <p:nvSpPr>
          <p:cNvPr id="293" name="Google Shape;293;p6"/>
          <p:cNvSpPr txBox="1"/>
          <p:nvPr>
            <p:ph idx="1" type="body"/>
          </p:nvPr>
        </p:nvSpPr>
        <p:spPr>
          <a:xfrm>
            <a:off x="303628" y="956603"/>
            <a:ext cx="10515600" cy="5247249"/>
          </a:xfrm>
          <a:prstGeom prst="rect">
            <a:avLst/>
          </a:prstGeom>
          <a:noFill/>
          <a:ln>
            <a:noFill/>
          </a:ln>
        </p:spPr>
        <p:txBody>
          <a:bodyPr anchorCtr="0" anchor="t" bIns="45700" lIns="91425" spcFirstLastPara="1" rIns="91425" wrap="square" tIns="45700">
            <a:normAutofit/>
          </a:bodyPr>
          <a:lstStyle/>
          <a:p>
            <a:pPr indent="0" lvl="0" marL="84138" rtl="0" algn="just">
              <a:lnSpc>
                <a:spcPct val="90000"/>
              </a:lnSpc>
              <a:spcBef>
                <a:spcPts val="1000"/>
              </a:spcBef>
              <a:spcAft>
                <a:spcPts val="0"/>
              </a:spcAft>
              <a:buSzPts val="1800"/>
              <a:buNone/>
            </a:pPr>
            <a:r>
              <a:rPr lang="en-US">
                <a:latin typeface="Cambria"/>
                <a:ea typeface="Cambria"/>
                <a:cs typeface="Cambria"/>
                <a:sym typeface="Cambria"/>
              </a:rPr>
              <a:t>In conclusion, data leakage and security on cloud computing has the potential to increase the trust and safety of people on cloud through the cloud infrastructure and security protocols as it contains access control, network security, and monitoring. This also shows that this method effectively detects the data leakage on the cloud platforms, When comparing to related operations, the other methods focus more on data leaks occurring at the application level. As this model provides secret key generation, people can feel that their data is more secure from data leakage and breaches.  </a:t>
            </a:r>
            <a:endParaRPr>
              <a:latin typeface="Cambria"/>
              <a:ea typeface="Cambria"/>
              <a:cs typeface="Cambria"/>
              <a:sym typeface="Cambria"/>
            </a:endParaRPr>
          </a:p>
          <a:p>
            <a:pPr indent="0" lvl="0" marL="84138" rtl="0" algn="just">
              <a:lnSpc>
                <a:spcPct val="90000"/>
              </a:lnSpc>
              <a:spcBef>
                <a:spcPts val="1000"/>
              </a:spcBef>
              <a:spcAft>
                <a:spcPts val="0"/>
              </a:spcAft>
              <a:buClr>
                <a:schemeClr val="dk1"/>
              </a:buClr>
              <a:buSzPts val="2800"/>
              <a:buNone/>
            </a:pPr>
            <a:r>
              <a:rPr lang="en-US">
                <a:latin typeface="Century Schoolbook"/>
                <a:ea typeface="Century Schoolbook"/>
                <a:cs typeface="Century Schoolbook"/>
                <a:sym typeface="Century Schoolbook"/>
              </a:rPr>
              <a:t> </a:t>
            </a:r>
            <a:endParaRPr>
              <a:latin typeface="Century Schoolbook"/>
              <a:ea typeface="Century Schoolbook"/>
              <a:cs typeface="Century Schoolbook"/>
              <a:sym typeface="Century Schoolbook"/>
            </a:endParaRPr>
          </a:p>
          <a:p>
            <a:pPr indent="0" lvl="0" marL="0" rtl="0" algn="just">
              <a:lnSpc>
                <a:spcPct val="90000"/>
              </a:lnSpc>
              <a:spcBef>
                <a:spcPts val="1000"/>
              </a:spcBef>
              <a:spcAft>
                <a:spcPts val="0"/>
              </a:spcAft>
              <a:buClr>
                <a:schemeClr val="dk1"/>
              </a:buClr>
              <a:buSzPts val="2800"/>
              <a:buNone/>
            </a:pPr>
            <a:r>
              <a:t/>
            </a:r>
            <a:endParaRPr/>
          </a:p>
        </p:txBody>
      </p:sp>
      <p:sp>
        <p:nvSpPr>
          <p:cNvPr id="294" name="Google Shape;294;p6"/>
          <p:cNvSpPr txBox="1"/>
          <p:nvPr>
            <p:ph idx="11" type="ftr"/>
          </p:nvPr>
        </p:nvSpPr>
        <p:spPr>
          <a:xfrm>
            <a:off x="2712720" y="6385755"/>
            <a:ext cx="67665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600"/>
              <a:t>PROJECT PHASE -I  FINAL REVIEW                                                                                       Department of CSE, KGiSL Institute of Technology, Coimbatore </a:t>
            </a:r>
            <a:endParaRPr/>
          </a:p>
        </p:txBody>
      </p:sp>
      <p:pic>
        <p:nvPicPr>
          <p:cNvPr id="295" name="Google Shape;295;p6"/>
          <p:cNvPicPr preferRelativeResize="0"/>
          <p:nvPr/>
        </p:nvPicPr>
        <p:blipFill rotWithShape="1">
          <a:blip r:embed="rId3">
            <a:alphaModFix/>
          </a:blip>
          <a:srcRect b="0" l="0" r="0" t="0"/>
          <a:stretch/>
        </p:blipFill>
        <p:spPr>
          <a:xfrm>
            <a:off x="11049000" y="0"/>
            <a:ext cx="1143000" cy="12039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5"/>
          <p:cNvSpPr txBox="1"/>
          <p:nvPr>
            <p:ph type="title"/>
          </p:nvPr>
        </p:nvSpPr>
        <p:spPr>
          <a:xfrm>
            <a:off x="134816" y="111906"/>
            <a:ext cx="10515600" cy="844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Future enhancement  </a:t>
            </a:r>
            <a:endParaRPr/>
          </a:p>
        </p:txBody>
      </p:sp>
      <p:sp>
        <p:nvSpPr>
          <p:cNvPr id="301" name="Google Shape;301;p45"/>
          <p:cNvSpPr txBox="1"/>
          <p:nvPr>
            <p:ph idx="1" type="body"/>
          </p:nvPr>
        </p:nvSpPr>
        <p:spPr>
          <a:xfrm>
            <a:off x="303628" y="956603"/>
            <a:ext cx="10515600" cy="5247249"/>
          </a:xfrm>
          <a:prstGeom prst="rect">
            <a:avLst/>
          </a:prstGeom>
          <a:noFill/>
          <a:ln>
            <a:noFill/>
          </a:ln>
        </p:spPr>
        <p:txBody>
          <a:bodyPr anchorCtr="0" anchor="t" bIns="45700" lIns="91425" spcFirstLastPara="1" rIns="91425" wrap="square" tIns="45700">
            <a:normAutofit fontScale="92500"/>
          </a:bodyPr>
          <a:lstStyle/>
          <a:p>
            <a:pPr indent="0" lvl="0" marL="84138" rtl="0" algn="just">
              <a:lnSpc>
                <a:spcPct val="90000"/>
              </a:lnSpc>
              <a:spcBef>
                <a:spcPts val="1000"/>
              </a:spcBef>
              <a:spcAft>
                <a:spcPts val="0"/>
              </a:spcAft>
              <a:buSzPct val="69498"/>
              <a:buNone/>
            </a:pPr>
            <a:r>
              <a:rPr lang="en-US">
                <a:latin typeface="Times New Roman"/>
                <a:ea typeface="Times New Roman"/>
                <a:cs typeface="Times New Roman"/>
                <a:sym typeface="Times New Roman"/>
              </a:rPr>
              <a:t>The future scope for a data leakage and security is increasing rapidly as The world of computer fields is not static</a:t>
            </a:r>
            <a:r>
              <a:rPr lang="en-US"/>
              <a:t>; </a:t>
            </a:r>
            <a:r>
              <a:rPr lang="en-US">
                <a:latin typeface="Times New Roman"/>
                <a:ea typeface="Times New Roman"/>
                <a:cs typeface="Times New Roman"/>
                <a:sym typeface="Times New Roman"/>
              </a:rPr>
              <a:t>it is always subject to be dynamic. The technology which is famous today becomes outdated the very next day. Here are some potential areas for future enhancement:</a:t>
            </a:r>
            <a:endParaRPr/>
          </a:p>
          <a:p>
            <a:pPr indent="0" lvl="0" marL="84138" rtl="0" algn="just">
              <a:lnSpc>
                <a:spcPct val="90000"/>
              </a:lnSpc>
              <a:spcBef>
                <a:spcPts val="1000"/>
              </a:spcBef>
              <a:spcAft>
                <a:spcPts val="0"/>
              </a:spcAft>
              <a:buClr>
                <a:schemeClr val="dk1"/>
              </a:buClr>
              <a:buSzPct val="108108"/>
              <a:buNone/>
            </a:pPr>
            <a:r>
              <a:t/>
            </a:r>
            <a:endParaRPr>
              <a:latin typeface="Century Schoolbook"/>
              <a:ea typeface="Century Schoolbook"/>
              <a:cs typeface="Century Schoolbook"/>
              <a:sym typeface="Century Schoolbook"/>
            </a:endParaRPr>
          </a:p>
          <a:p>
            <a:pPr indent="-450850" lvl="0" marL="534988" rtl="0" algn="just">
              <a:lnSpc>
                <a:spcPct val="90000"/>
              </a:lnSpc>
              <a:spcBef>
                <a:spcPts val="1000"/>
              </a:spcBef>
              <a:spcAft>
                <a:spcPts val="0"/>
              </a:spcAft>
              <a:buSzPct val="108108"/>
              <a:buFont typeface="Noto Sans Symbols"/>
              <a:buChar char="⮚"/>
            </a:pPr>
            <a:r>
              <a:rPr lang="en-US">
                <a:latin typeface="Times New Roman"/>
                <a:ea typeface="Times New Roman"/>
                <a:cs typeface="Times New Roman"/>
                <a:sym typeface="Times New Roman"/>
              </a:rPr>
              <a:t>Improving the detection process based on user requirements. </a:t>
            </a:r>
            <a:endParaRPr>
              <a:latin typeface="Times New Roman"/>
              <a:ea typeface="Times New Roman"/>
              <a:cs typeface="Times New Roman"/>
              <a:sym typeface="Times New Roman"/>
            </a:endParaRPr>
          </a:p>
          <a:p>
            <a:pPr indent="0" lvl="0" marL="84138" rtl="0" algn="just">
              <a:lnSpc>
                <a:spcPct val="90000"/>
              </a:lnSpc>
              <a:spcBef>
                <a:spcPts val="1000"/>
              </a:spcBef>
              <a:spcAft>
                <a:spcPts val="0"/>
              </a:spcAft>
              <a:buClr>
                <a:schemeClr val="dk1"/>
              </a:buClr>
              <a:buSzPct val="108108"/>
              <a:buNone/>
            </a:pPr>
            <a:r>
              <a:t/>
            </a:r>
            <a:endParaRPr>
              <a:latin typeface="Century Schoolbook"/>
              <a:ea typeface="Century Schoolbook"/>
              <a:cs typeface="Century Schoolbook"/>
              <a:sym typeface="Century Schoolbook"/>
            </a:endParaRPr>
          </a:p>
          <a:p>
            <a:pPr indent="-342900" lvl="0" marL="457200" rtl="0" algn="just">
              <a:lnSpc>
                <a:spcPct val="90000"/>
              </a:lnSpc>
              <a:spcBef>
                <a:spcPts val="1000"/>
              </a:spcBef>
              <a:spcAft>
                <a:spcPts val="0"/>
              </a:spcAft>
              <a:buSzPct val="69498"/>
              <a:buFont typeface="Noto Sans Symbols"/>
              <a:buChar char="⮚"/>
            </a:pPr>
            <a:r>
              <a:rPr lang="en-US">
                <a:latin typeface="Times New Roman"/>
                <a:ea typeface="Times New Roman"/>
                <a:cs typeface="Times New Roman"/>
                <a:sym typeface="Times New Roman"/>
              </a:rPr>
              <a:t>Secure Enclaves: Secure enclaves are isolated execution environments that can protect sensitive code and data from other processes running on the same system. This can be beneficial in cloud environments where multiple users or applications share the same infrastructure.</a:t>
            </a:r>
            <a:endParaRPr/>
          </a:p>
          <a:p>
            <a:pPr indent="0" lvl="0" marL="84138" rtl="0" algn="just">
              <a:lnSpc>
                <a:spcPct val="90000"/>
              </a:lnSpc>
              <a:spcBef>
                <a:spcPts val="1000"/>
              </a:spcBef>
              <a:spcAft>
                <a:spcPts val="0"/>
              </a:spcAft>
              <a:buClr>
                <a:schemeClr val="dk1"/>
              </a:buClr>
              <a:buSzPct val="108108"/>
              <a:buNone/>
            </a:pPr>
            <a:r>
              <a:rPr lang="en-US">
                <a:latin typeface="Century Schoolbook"/>
                <a:ea typeface="Century Schoolbook"/>
                <a:cs typeface="Century Schoolbook"/>
                <a:sym typeface="Century Schoolbook"/>
              </a:rPr>
              <a:t> </a:t>
            </a:r>
            <a:endParaRPr>
              <a:latin typeface="Century Schoolbook"/>
              <a:ea typeface="Century Schoolbook"/>
              <a:cs typeface="Century Schoolbook"/>
              <a:sym typeface="Century Schoolbook"/>
            </a:endParaRPr>
          </a:p>
          <a:p>
            <a:pPr indent="0" lvl="0" marL="0" rtl="0" algn="just">
              <a:lnSpc>
                <a:spcPct val="90000"/>
              </a:lnSpc>
              <a:spcBef>
                <a:spcPts val="1000"/>
              </a:spcBef>
              <a:spcAft>
                <a:spcPts val="0"/>
              </a:spcAft>
              <a:buClr>
                <a:schemeClr val="dk1"/>
              </a:buClr>
              <a:buSzPct val="108108"/>
              <a:buNone/>
            </a:pPr>
            <a:r>
              <a:t/>
            </a:r>
            <a:endParaRPr/>
          </a:p>
        </p:txBody>
      </p:sp>
      <p:sp>
        <p:nvSpPr>
          <p:cNvPr id="302" name="Google Shape;302;p45"/>
          <p:cNvSpPr txBox="1"/>
          <p:nvPr>
            <p:ph idx="11" type="ftr"/>
          </p:nvPr>
        </p:nvSpPr>
        <p:spPr>
          <a:xfrm>
            <a:off x="2712720" y="6385755"/>
            <a:ext cx="67665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600"/>
              <a:t>PROJECT PHASE -I  FINAL REVIEW                                                                                       Department of CSE, KGiSL Institute of Technology, Coimbatore </a:t>
            </a:r>
            <a:endParaRPr/>
          </a:p>
        </p:txBody>
      </p:sp>
      <p:pic>
        <p:nvPicPr>
          <p:cNvPr id="303" name="Google Shape;303;p45"/>
          <p:cNvPicPr preferRelativeResize="0"/>
          <p:nvPr/>
        </p:nvPicPr>
        <p:blipFill rotWithShape="1">
          <a:blip r:embed="rId3">
            <a:alphaModFix/>
          </a:blip>
          <a:srcRect b="0" l="0" r="0" t="0"/>
          <a:stretch/>
        </p:blipFill>
        <p:spPr>
          <a:xfrm>
            <a:off x="11049000" y="0"/>
            <a:ext cx="1143000" cy="12039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7"/>
          <p:cNvSpPr txBox="1"/>
          <p:nvPr>
            <p:ph type="title"/>
          </p:nvPr>
        </p:nvSpPr>
        <p:spPr>
          <a:xfrm>
            <a:off x="134816" y="111906"/>
            <a:ext cx="10515600" cy="844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REFERENCEs</a:t>
            </a:r>
            <a:endParaRPr/>
          </a:p>
        </p:txBody>
      </p:sp>
      <p:sp>
        <p:nvSpPr>
          <p:cNvPr id="309" name="Google Shape;309;p7"/>
          <p:cNvSpPr txBox="1"/>
          <p:nvPr>
            <p:ph idx="1" type="body"/>
          </p:nvPr>
        </p:nvSpPr>
        <p:spPr>
          <a:xfrm>
            <a:off x="303628" y="1143003"/>
            <a:ext cx="11161540" cy="5145257"/>
          </a:xfrm>
          <a:prstGeom prst="rect">
            <a:avLst/>
          </a:prstGeom>
          <a:noFill/>
          <a:ln>
            <a:noFill/>
          </a:ln>
        </p:spPr>
        <p:txBody>
          <a:bodyPr anchorCtr="0" anchor="t" bIns="45700" lIns="91425" spcFirstLastPara="1" rIns="91425" wrap="square" tIns="45700">
            <a:normAutofit fontScale="92500" lnSpcReduction="20000"/>
          </a:bodyPr>
          <a:lstStyle/>
          <a:p>
            <a:pPr indent="-450850" lvl="0" marL="450850" rtl="0" algn="just">
              <a:lnSpc>
                <a:spcPct val="90000"/>
              </a:lnSpc>
              <a:spcBef>
                <a:spcPts val="0"/>
              </a:spcBef>
              <a:spcAft>
                <a:spcPts val="0"/>
              </a:spcAft>
              <a:buClr>
                <a:schemeClr val="dk1"/>
              </a:buClr>
              <a:buSzPct val="100000"/>
              <a:buNone/>
            </a:pPr>
            <a:r>
              <a:rPr lang="en-US" sz="2800">
                <a:latin typeface="Times New Roman"/>
                <a:ea typeface="Times New Roman"/>
                <a:cs typeface="Times New Roman"/>
                <a:sym typeface="Times New Roman"/>
              </a:rPr>
              <a:t>[1] </a:t>
            </a:r>
            <a:r>
              <a:rPr lang="en-US">
                <a:latin typeface="Times New Roman"/>
                <a:ea typeface="Times New Roman"/>
                <a:cs typeface="Times New Roman"/>
                <a:sym typeface="Times New Roman"/>
              </a:rPr>
              <a:t>Rishabh Singh, V Gokul Rajan, Galgotias University, U.P. India,May 2022, ‘Data Leakage and Security on Cloud Computing’, vol. 127, no. 1-2.</a:t>
            </a:r>
            <a:endParaRPr/>
          </a:p>
          <a:p>
            <a:pPr indent="-450850" lvl="0" marL="450850" rtl="0" algn="just">
              <a:lnSpc>
                <a:spcPct val="90000"/>
              </a:lnSpc>
              <a:spcBef>
                <a:spcPts val="1200"/>
              </a:spcBef>
              <a:spcAft>
                <a:spcPts val="0"/>
              </a:spcAft>
              <a:buClr>
                <a:schemeClr val="dk1"/>
              </a:buClr>
              <a:buSzPct val="100000"/>
              <a:buNone/>
            </a:pPr>
            <a:r>
              <a:rPr lang="en-US">
                <a:latin typeface="Times New Roman"/>
                <a:ea typeface="Times New Roman"/>
                <a:cs typeface="Times New Roman"/>
                <a:sym typeface="Times New Roman"/>
              </a:rPr>
              <a:t> [</a:t>
            </a:r>
            <a:r>
              <a:rPr lang="en-US" sz="2800">
                <a:latin typeface="Times New Roman"/>
                <a:ea typeface="Times New Roman"/>
                <a:cs typeface="Times New Roman"/>
                <a:sym typeface="Times New Roman"/>
              </a:rPr>
              <a:t>2</a:t>
            </a:r>
            <a:r>
              <a:rPr lang="en-US">
                <a:latin typeface="Times New Roman"/>
                <a:ea typeface="Times New Roman"/>
                <a:cs typeface="Times New Roman"/>
                <a:sym typeface="Times New Roman"/>
              </a:rPr>
              <a:t>] Chandu Vaidya etl. &amp; BE scholars “Data leakage Detection and Dependable Storage Service in cloud Computing” IJSTE volume 2 issues 10 April 2021 ISSN online 2349-784</a:t>
            </a:r>
            <a:endParaRPr/>
          </a:p>
          <a:p>
            <a:pPr indent="-450850" lvl="0" marL="450850" rtl="0" algn="just">
              <a:lnSpc>
                <a:spcPct val="90000"/>
              </a:lnSpc>
              <a:spcBef>
                <a:spcPts val="1200"/>
              </a:spcBef>
              <a:spcAft>
                <a:spcPts val="0"/>
              </a:spcAft>
              <a:buClr>
                <a:schemeClr val="dk1"/>
              </a:buClr>
              <a:buSzPct val="100000"/>
              <a:buNone/>
            </a:pPr>
            <a:r>
              <a:rPr lang="en-US">
                <a:latin typeface="Times New Roman"/>
                <a:ea typeface="Times New Roman"/>
                <a:cs typeface="Times New Roman"/>
                <a:sym typeface="Times New Roman"/>
              </a:rPr>
              <a:t>[3] Khobragade, P. K., &amp; Malik, L. G., “Data Generation and Analysis for Digital Forensic Application Using Data Mining”. In Communication Systems and Network Technologies (CSNT), 2019 Fourth International Conference on (pp. 458-462). IEEE. April, 2019.</a:t>
            </a:r>
            <a:endParaRPr sz="2800">
              <a:latin typeface="Times New Roman"/>
              <a:ea typeface="Times New Roman"/>
              <a:cs typeface="Times New Roman"/>
              <a:sym typeface="Times New Roman"/>
            </a:endParaRPr>
          </a:p>
          <a:p>
            <a:pPr indent="-450850" lvl="0" marL="450850" rtl="0" algn="just">
              <a:lnSpc>
                <a:spcPct val="90000"/>
              </a:lnSpc>
              <a:spcBef>
                <a:spcPts val="1200"/>
              </a:spcBef>
              <a:spcAft>
                <a:spcPts val="0"/>
              </a:spcAft>
              <a:buClr>
                <a:schemeClr val="dk1"/>
              </a:buClr>
              <a:buSzPct val="100000"/>
              <a:buNone/>
            </a:pPr>
            <a:r>
              <a:rPr lang="en-US" sz="2800">
                <a:latin typeface="Times New Roman"/>
                <a:ea typeface="Times New Roman"/>
                <a:cs typeface="Times New Roman"/>
                <a:sym typeface="Times New Roman"/>
              </a:rPr>
              <a:t>[4] </a:t>
            </a:r>
            <a:r>
              <a:rPr lang="en-US">
                <a:latin typeface="Times New Roman"/>
                <a:ea typeface="Times New Roman"/>
                <a:cs typeface="Times New Roman"/>
                <a:sym typeface="Times New Roman"/>
              </a:rPr>
              <a:t>Panagiotis Papadimitriou, Hector GarciaMolina,” Data Leakage Detection”, IEEE transactions on knowledge and data engineering, vol. 23, no. 1, January 2019</a:t>
            </a:r>
            <a:endParaRPr/>
          </a:p>
          <a:p>
            <a:pPr indent="-450850" lvl="0" marL="450850" rtl="0" algn="just">
              <a:lnSpc>
                <a:spcPct val="90000"/>
              </a:lnSpc>
              <a:spcBef>
                <a:spcPts val="1200"/>
              </a:spcBef>
              <a:spcAft>
                <a:spcPts val="0"/>
              </a:spcAft>
              <a:buClr>
                <a:schemeClr val="dk1"/>
              </a:buClr>
              <a:buSzPct val="100000"/>
              <a:buNone/>
            </a:pPr>
            <a:r>
              <a:rPr lang="en-US">
                <a:latin typeface="Times New Roman"/>
                <a:ea typeface="Times New Roman"/>
                <a:cs typeface="Times New Roman"/>
                <a:sym typeface="Times New Roman"/>
              </a:rPr>
              <a:t>[5] Prashant Khobragade, Latesh G. Malik,“A Review on Data Generation for Digital Forensic Investigation using Datamining”, IJCAT International Journal of Computing and Technology, Volume 1, Issue 3, April 2018.</a:t>
            </a:r>
            <a:endParaRPr sz="28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ct val="100000"/>
              <a:buNone/>
            </a:pPr>
            <a:r>
              <a:t/>
            </a:r>
            <a:endParaRPr/>
          </a:p>
        </p:txBody>
      </p:sp>
      <p:sp>
        <p:nvSpPr>
          <p:cNvPr id="310" name="Google Shape;310;p7"/>
          <p:cNvSpPr txBox="1"/>
          <p:nvPr>
            <p:ph idx="11" type="ftr"/>
          </p:nvPr>
        </p:nvSpPr>
        <p:spPr>
          <a:xfrm>
            <a:off x="2712720" y="6385755"/>
            <a:ext cx="67665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600"/>
              <a:t>PROJECT PHASE -I  FINAL REVIEW                                                                                       Department of CSE, KGiSL Institute of Technology, Coimbatore </a:t>
            </a:r>
            <a:endParaRPr/>
          </a:p>
        </p:txBody>
      </p:sp>
      <p:pic>
        <p:nvPicPr>
          <p:cNvPr id="311" name="Google Shape;311;p7"/>
          <p:cNvPicPr preferRelativeResize="0"/>
          <p:nvPr/>
        </p:nvPicPr>
        <p:blipFill rotWithShape="1">
          <a:blip r:embed="rId3">
            <a:alphaModFix/>
          </a:blip>
          <a:srcRect b="0" l="0" r="0" t="0"/>
          <a:stretch/>
        </p:blipFill>
        <p:spPr>
          <a:xfrm>
            <a:off x="11049000" y="0"/>
            <a:ext cx="1143000" cy="12039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
          <p:cNvSpPr txBox="1"/>
          <p:nvPr>
            <p:ph type="title"/>
          </p:nvPr>
        </p:nvSpPr>
        <p:spPr>
          <a:xfrm>
            <a:off x="134816" y="111906"/>
            <a:ext cx="10515600" cy="844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agenda </a:t>
            </a:r>
            <a:endParaRPr/>
          </a:p>
        </p:txBody>
      </p:sp>
      <p:sp>
        <p:nvSpPr>
          <p:cNvPr id="173" name="Google Shape;173;p2"/>
          <p:cNvSpPr txBox="1"/>
          <p:nvPr>
            <p:ph idx="1" type="body"/>
          </p:nvPr>
        </p:nvSpPr>
        <p:spPr>
          <a:xfrm>
            <a:off x="303628" y="956603"/>
            <a:ext cx="10515600" cy="5247249"/>
          </a:xfrm>
          <a:prstGeom prst="rect">
            <a:avLst/>
          </a:prstGeom>
          <a:noFill/>
          <a:ln>
            <a:noFill/>
          </a:ln>
        </p:spPr>
        <p:txBody>
          <a:bodyPr anchorCtr="0" anchor="t" bIns="45700" lIns="91425" spcFirstLastPara="1" rIns="91425" wrap="square" tIns="45700">
            <a:normAutofit/>
          </a:bodyPr>
          <a:lstStyle/>
          <a:p>
            <a:pPr indent="-450850" lvl="0" marL="534988" rtl="0" algn="l">
              <a:lnSpc>
                <a:spcPct val="90000"/>
              </a:lnSpc>
              <a:spcBef>
                <a:spcPts val="0"/>
              </a:spcBef>
              <a:spcAft>
                <a:spcPts val="0"/>
              </a:spcAft>
              <a:buClr>
                <a:schemeClr val="dk1"/>
              </a:buClr>
              <a:buSzPts val="2800"/>
              <a:buFont typeface="Noto Sans Symbols"/>
              <a:buChar char="⮚"/>
            </a:pPr>
            <a:r>
              <a:rPr lang="en-US">
                <a:latin typeface="Century Schoolbook"/>
                <a:ea typeface="Century Schoolbook"/>
                <a:cs typeface="Century Schoolbook"/>
                <a:sym typeface="Century Schoolbook"/>
              </a:rPr>
              <a:t>Objective of the project work</a:t>
            </a:r>
            <a:endParaRPr/>
          </a:p>
          <a:p>
            <a:pPr indent="-450850" lvl="0" marL="534988" rtl="0" algn="l">
              <a:lnSpc>
                <a:spcPct val="90000"/>
              </a:lnSpc>
              <a:spcBef>
                <a:spcPts val="1000"/>
              </a:spcBef>
              <a:spcAft>
                <a:spcPts val="0"/>
              </a:spcAft>
              <a:buClr>
                <a:schemeClr val="dk1"/>
              </a:buClr>
              <a:buSzPts val="2800"/>
              <a:buFont typeface="Noto Sans Symbols"/>
              <a:buChar char="⮚"/>
            </a:pPr>
            <a:r>
              <a:rPr lang="en-US">
                <a:latin typeface="Century Schoolbook"/>
                <a:ea typeface="Century Schoolbook"/>
                <a:cs typeface="Century Schoolbook"/>
                <a:sym typeface="Century Schoolbook"/>
              </a:rPr>
              <a:t>Existing System </a:t>
            </a:r>
            <a:endParaRPr/>
          </a:p>
          <a:p>
            <a:pPr indent="-450850" lvl="0" marL="534988" rtl="0" algn="l">
              <a:lnSpc>
                <a:spcPct val="90000"/>
              </a:lnSpc>
              <a:spcBef>
                <a:spcPts val="1000"/>
              </a:spcBef>
              <a:spcAft>
                <a:spcPts val="0"/>
              </a:spcAft>
              <a:buClr>
                <a:schemeClr val="dk1"/>
              </a:buClr>
              <a:buSzPts val="2800"/>
              <a:buFont typeface="Noto Sans Symbols"/>
              <a:buChar char="⮚"/>
            </a:pPr>
            <a:r>
              <a:rPr lang="en-US">
                <a:latin typeface="Century Schoolbook"/>
                <a:ea typeface="Century Schoolbook"/>
                <a:cs typeface="Century Schoolbook"/>
                <a:sym typeface="Century Schoolbook"/>
              </a:rPr>
              <a:t>Proposed System</a:t>
            </a:r>
            <a:endParaRPr/>
          </a:p>
          <a:p>
            <a:pPr indent="-450850" lvl="0" marL="534987" rtl="0" algn="l">
              <a:lnSpc>
                <a:spcPct val="90000"/>
              </a:lnSpc>
              <a:spcBef>
                <a:spcPts val="1000"/>
              </a:spcBef>
              <a:spcAft>
                <a:spcPts val="0"/>
              </a:spcAft>
              <a:buClr>
                <a:schemeClr val="dk1"/>
              </a:buClr>
              <a:buSzPts val="2800"/>
              <a:buFont typeface="Noto Sans Symbols"/>
              <a:buChar char="⮚"/>
            </a:pPr>
            <a:r>
              <a:rPr lang="en-US">
                <a:latin typeface="Century Schoolbook"/>
                <a:ea typeface="Century Schoolbook"/>
                <a:cs typeface="Century Schoolbook"/>
                <a:sym typeface="Century Schoolbook"/>
              </a:rPr>
              <a:t>Conclusion</a:t>
            </a:r>
            <a:endParaRPr>
              <a:latin typeface="Century Schoolbook"/>
              <a:ea typeface="Century Schoolbook"/>
              <a:cs typeface="Century Schoolbook"/>
              <a:sym typeface="Century Schoolbook"/>
            </a:endParaRPr>
          </a:p>
          <a:p>
            <a:pPr indent="-387349" lvl="0" marL="534988" rtl="0" algn="l">
              <a:lnSpc>
                <a:spcPct val="90000"/>
              </a:lnSpc>
              <a:spcBef>
                <a:spcPts val="1000"/>
              </a:spcBef>
              <a:spcAft>
                <a:spcPts val="0"/>
              </a:spcAft>
              <a:buSzPts val="1800"/>
              <a:buFont typeface="Century Schoolbook"/>
              <a:buChar char="⮚"/>
            </a:pPr>
            <a:r>
              <a:rPr lang="en-US">
                <a:latin typeface="Century Schoolbook"/>
                <a:ea typeface="Century Schoolbook"/>
                <a:cs typeface="Century Schoolbook"/>
                <a:sym typeface="Century Schoolbook"/>
              </a:rPr>
              <a:t>Future Enhancement</a:t>
            </a:r>
            <a:endParaRPr>
              <a:latin typeface="Century Schoolbook"/>
              <a:ea typeface="Century Schoolbook"/>
              <a:cs typeface="Century Schoolbook"/>
              <a:sym typeface="Century Schoolbook"/>
            </a:endParaRPr>
          </a:p>
          <a:p>
            <a:pPr indent="-450850" lvl="0" marL="534988" rtl="0" algn="l">
              <a:lnSpc>
                <a:spcPct val="90000"/>
              </a:lnSpc>
              <a:spcBef>
                <a:spcPts val="1000"/>
              </a:spcBef>
              <a:spcAft>
                <a:spcPts val="0"/>
              </a:spcAft>
              <a:buClr>
                <a:schemeClr val="dk1"/>
              </a:buClr>
              <a:buSzPts val="2800"/>
              <a:buFont typeface="Noto Sans Symbols"/>
              <a:buChar char="⮚"/>
            </a:pPr>
            <a:r>
              <a:rPr lang="en-US">
                <a:latin typeface="Century Schoolbook"/>
                <a:ea typeface="Century Schoolbook"/>
                <a:cs typeface="Century Schoolbook"/>
                <a:sym typeface="Century Schoolbook"/>
              </a:rPr>
              <a:t>References</a:t>
            </a:r>
            <a:endParaRPr/>
          </a:p>
          <a:p>
            <a:pPr indent="-450850" lvl="0" marL="534988" rtl="0" algn="l">
              <a:lnSpc>
                <a:spcPct val="90000"/>
              </a:lnSpc>
              <a:spcBef>
                <a:spcPts val="1000"/>
              </a:spcBef>
              <a:spcAft>
                <a:spcPts val="0"/>
              </a:spcAft>
              <a:buClr>
                <a:schemeClr val="dk1"/>
              </a:buClr>
              <a:buSzPts val="2800"/>
              <a:buFont typeface="Noto Sans Symbols"/>
              <a:buChar char="⮚"/>
            </a:pPr>
            <a:r>
              <a:rPr lang="en-US">
                <a:latin typeface="Century Schoolbook"/>
                <a:ea typeface="Century Schoolbook"/>
                <a:cs typeface="Century Schoolbook"/>
                <a:sym typeface="Century Schoolbook"/>
              </a:rPr>
              <a:t>Timeline </a:t>
            </a:r>
            <a:endParaRPr/>
          </a:p>
          <a:p>
            <a:pPr indent="0" lvl="0" marL="0" rtl="0" algn="l">
              <a:lnSpc>
                <a:spcPct val="90000"/>
              </a:lnSpc>
              <a:spcBef>
                <a:spcPts val="1000"/>
              </a:spcBef>
              <a:spcAft>
                <a:spcPts val="0"/>
              </a:spcAft>
              <a:buClr>
                <a:schemeClr val="dk1"/>
              </a:buClr>
              <a:buSzPts val="2800"/>
              <a:buNone/>
            </a:pPr>
            <a:r>
              <a:t/>
            </a:r>
            <a:endParaRPr/>
          </a:p>
        </p:txBody>
      </p:sp>
      <p:sp>
        <p:nvSpPr>
          <p:cNvPr id="174" name="Google Shape;174;p2"/>
          <p:cNvSpPr txBox="1"/>
          <p:nvPr>
            <p:ph idx="11" type="ftr"/>
          </p:nvPr>
        </p:nvSpPr>
        <p:spPr>
          <a:xfrm>
            <a:off x="2712720" y="6385755"/>
            <a:ext cx="67665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600"/>
              <a:t>PROJECT PHASE -I  FINAL REVIEW                                                                                       Department of CSE, KGiSL Institute of Technology, Coimbatore </a:t>
            </a:r>
            <a:endParaRPr/>
          </a:p>
        </p:txBody>
      </p:sp>
      <p:pic>
        <p:nvPicPr>
          <p:cNvPr id="175" name="Google Shape;175;p2"/>
          <p:cNvPicPr preferRelativeResize="0"/>
          <p:nvPr/>
        </p:nvPicPr>
        <p:blipFill rotWithShape="1">
          <a:blip r:embed="rId3">
            <a:alphaModFix/>
          </a:blip>
          <a:srcRect b="0" l="0" r="0" t="0"/>
          <a:stretch/>
        </p:blipFill>
        <p:spPr>
          <a:xfrm>
            <a:off x="11049000" y="0"/>
            <a:ext cx="1143000" cy="120396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6"/>
          <p:cNvSpPr txBox="1"/>
          <p:nvPr>
            <p:ph type="title"/>
          </p:nvPr>
        </p:nvSpPr>
        <p:spPr>
          <a:xfrm>
            <a:off x="134816" y="111906"/>
            <a:ext cx="10515600" cy="844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REFERENCEs</a:t>
            </a:r>
            <a:endParaRPr/>
          </a:p>
        </p:txBody>
      </p:sp>
      <p:sp>
        <p:nvSpPr>
          <p:cNvPr id="317" name="Google Shape;317;p46"/>
          <p:cNvSpPr txBox="1"/>
          <p:nvPr>
            <p:ph idx="1" type="body"/>
          </p:nvPr>
        </p:nvSpPr>
        <p:spPr>
          <a:xfrm>
            <a:off x="303628" y="1143003"/>
            <a:ext cx="11161540" cy="5145257"/>
          </a:xfrm>
          <a:prstGeom prst="rect">
            <a:avLst/>
          </a:prstGeom>
          <a:noFill/>
          <a:ln>
            <a:noFill/>
          </a:ln>
        </p:spPr>
        <p:txBody>
          <a:bodyPr anchorCtr="0" anchor="t" bIns="45700" lIns="91425" spcFirstLastPara="1" rIns="91425" wrap="square" tIns="45700">
            <a:normAutofit fontScale="92500" lnSpcReduction="10000"/>
          </a:bodyPr>
          <a:lstStyle/>
          <a:p>
            <a:pPr indent="-450850" lvl="0" marL="450850" rtl="0" algn="just">
              <a:lnSpc>
                <a:spcPct val="90000"/>
              </a:lnSpc>
              <a:spcBef>
                <a:spcPts val="0"/>
              </a:spcBef>
              <a:spcAft>
                <a:spcPts val="0"/>
              </a:spcAft>
              <a:buSzPct val="100000"/>
              <a:buNone/>
            </a:pPr>
            <a:r>
              <a:rPr lang="en-US" sz="2800">
                <a:latin typeface="Times New Roman"/>
                <a:ea typeface="Times New Roman"/>
                <a:cs typeface="Times New Roman"/>
                <a:sym typeface="Times New Roman"/>
              </a:rPr>
              <a:t>[6] </a:t>
            </a:r>
            <a:r>
              <a:rPr lang="en-US">
                <a:latin typeface="Times New Roman"/>
                <a:ea typeface="Times New Roman"/>
                <a:cs typeface="Times New Roman"/>
                <a:sym typeface="Times New Roman"/>
              </a:rPr>
              <a:t>Muhammad Azizi Mohd Ariffin, “Data Leakage Detection in Cloud Computing Platform”, August 2019, International Journal of Advanced Trends in Computer Science and Engineering 8(1.3):400-408, DOI:10.30534/ijatcse/2019/7081.3201.</a:t>
            </a:r>
            <a:endParaRPr/>
          </a:p>
          <a:p>
            <a:pPr indent="-450850" lvl="0" marL="450850" rtl="0" algn="just">
              <a:lnSpc>
                <a:spcPct val="90000"/>
              </a:lnSpc>
              <a:spcBef>
                <a:spcPts val="1200"/>
              </a:spcBef>
              <a:spcAft>
                <a:spcPts val="0"/>
              </a:spcAft>
              <a:buSzPct val="100000"/>
              <a:buNone/>
            </a:pPr>
            <a:r>
              <a:rPr lang="en-US">
                <a:latin typeface="Times New Roman"/>
                <a:ea typeface="Times New Roman"/>
                <a:cs typeface="Times New Roman"/>
                <a:sym typeface="Times New Roman"/>
              </a:rPr>
              <a:t> [7] </a:t>
            </a:r>
            <a:r>
              <a:rPr lang="en-US"/>
              <a:t>Prof. Sushilkumar N. Holambe, Dr.Ulhas B.Shinde, Archana U. Bhosale, “Data Leakage Detection Using Cloud Computing”, International Journal of Scientific &amp; Engineering Research, Volume 6, Issue 4, April 2020, ISSN 2229-5518.</a:t>
            </a:r>
            <a:endParaRPr/>
          </a:p>
          <a:p>
            <a:pPr indent="-450850" lvl="0" marL="450850" rtl="0" algn="just">
              <a:lnSpc>
                <a:spcPct val="90000"/>
              </a:lnSpc>
              <a:spcBef>
                <a:spcPts val="1200"/>
              </a:spcBef>
              <a:spcAft>
                <a:spcPts val="0"/>
              </a:spcAft>
              <a:buSzPct val="100000"/>
              <a:buNone/>
            </a:pPr>
            <a:r>
              <a:rPr lang="en-US">
                <a:latin typeface="Times New Roman"/>
                <a:ea typeface="Times New Roman"/>
                <a:cs typeface="Times New Roman"/>
                <a:sym typeface="Times New Roman"/>
              </a:rPr>
              <a:t>[8] R. Naik and M. N. Gaonkar, "Data Leakage Detection in cloud using Watermarking Technique," 2019 International Conference on Computer Communication and Informatics (ICCCI), 2019, pp. 1-6, doi: 10.1109/ICCCI.2019.8821894.</a:t>
            </a:r>
            <a:endParaRPr/>
          </a:p>
          <a:p>
            <a:pPr indent="-450850" lvl="0" marL="450850" rtl="0" algn="just">
              <a:lnSpc>
                <a:spcPct val="90000"/>
              </a:lnSpc>
              <a:spcBef>
                <a:spcPts val="1200"/>
              </a:spcBef>
              <a:spcAft>
                <a:spcPts val="0"/>
              </a:spcAft>
              <a:buSzPct val="100000"/>
              <a:buNone/>
            </a:pPr>
            <a:r>
              <a:rPr lang="en-US" sz="2800">
                <a:latin typeface="Times New Roman"/>
                <a:ea typeface="Times New Roman"/>
                <a:cs typeface="Times New Roman"/>
                <a:sym typeface="Times New Roman"/>
              </a:rPr>
              <a:t>[</a:t>
            </a:r>
            <a:r>
              <a:rPr lang="en-US">
                <a:latin typeface="Times New Roman"/>
                <a:ea typeface="Times New Roman"/>
                <a:cs typeface="Times New Roman"/>
                <a:sym typeface="Times New Roman"/>
              </a:rPr>
              <a:t>9</a:t>
            </a:r>
            <a:r>
              <a:rPr lang="en-US" sz="2800">
                <a:latin typeface="Times New Roman"/>
                <a:ea typeface="Times New Roman"/>
                <a:cs typeface="Times New Roman"/>
                <a:sym typeface="Times New Roman"/>
              </a:rPr>
              <a:t>] </a:t>
            </a:r>
            <a:r>
              <a:rPr lang="en-US">
                <a:latin typeface="Times New Roman"/>
                <a:ea typeface="Times New Roman"/>
                <a:cs typeface="Times New Roman"/>
                <a:sym typeface="Times New Roman"/>
              </a:rPr>
              <a:t>Singh, P., &amp; Ranga, V. (2021). Attack and intrusion detection in cloud computing using an ensemble learning approach. International Journal of Information Technology, 13(2), 565-571. </a:t>
            </a:r>
            <a:endParaRPr>
              <a:latin typeface="Times New Roman"/>
              <a:ea typeface="Times New Roman"/>
              <a:cs typeface="Times New Roman"/>
              <a:sym typeface="Times New Roman"/>
            </a:endParaRPr>
          </a:p>
        </p:txBody>
      </p:sp>
      <p:sp>
        <p:nvSpPr>
          <p:cNvPr id="318" name="Google Shape;318;p46"/>
          <p:cNvSpPr txBox="1"/>
          <p:nvPr>
            <p:ph idx="11" type="ftr"/>
          </p:nvPr>
        </p:nvSpPr>
        <p:spPr>
          <a:xfrm>
            <a:off x="2712720" y="6385755"/>
            <a:ext cx="67665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600"/>
              <a:t>PROJECT PHASE -I  FINAL REVIEW                                                                                       Department of CSE, KGiSL Institute of Technology, Coimbatore </a:t>
            </a:r>
            <a:endParaRPr/>
          </a:p>
        </p:txBody>
      </p:sp>
      <p:pic>
        <p:nvPicPr>
          <p:cNvPr id="319" name="Google Shape;319;p46"/>
          <p:cNvPicPr preferRelativeResize="0"/>
          <p:nvPr/>
        </p:nvPicPr>
        <p:blipFill rotWithShape="1">
          <a:blip r:embed="rId3">
            <a:alphaModFix/>
          </a:blip>
          <a:srcRect b="0" l="0" r="0" t="0"/>
          <a:stretch/>
        </p:blipFill>
        <p:spPr>
          <a:xfrm>
            <a:off x="11049000" y="0"/>
            <a:ext cx="1143000" cy="12039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8"/>
          <p:cNvSpPr txBox="1"/>
          <p:nvPr>
            <p:ph type="title"/>
          </p:nvPr>
        </p:nvSpPr>
        <p:spPr>
          <a:xfrm>
            <a:off x="134816" y="111906"/>
            <a:ext cx="10515600" cy="844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TIMELINE</a:t>
            </a:r>
            <a:endParaRPr/>
          </a:p>
        </p:txBody>
      </p:sp>
      <p:sp>
        <p:nvSpPr>
          <p:cNvPr id="325" name="Google Shape;325;p8"/>
          <p:cNvSpPr txBox="1"/>
          <p:nvPr>
            <p:ph idx="11" type="ftr"/>
          </p:nvPr>
        </p:nvSpPr>
        <p:spPr>
          <a:xfrm>
            <a:off x="2712720" y="6385755"/>
            <a:ext cx="67665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600"/>
              <a:t>PROJECT PHASE -I  FINAL REVIEW                                                                                       Department of CSE, KGiSL Institute of Technology, Coimbatore </a:t>
            </a:r>
            <a:endParaRPr/>
          </a:p>
        </p:txBody>
      </p:sp>
      <p:pic>
        <p:nvPicPr>
          <p:cNvPr id="326" name="Google Shape;326;p8"/>
          <p:cNvPicPr preferRelativeResize="0"/>
          <p:nvPr>
            <p:ph idx="1" type="body"/>
          </p:nvPr>
        </p:nvPicPr>
        <p:blipFill rotWithShape="1">
          <a:blip r:embed="rId3">
            <a:alphaModFix/>
          </a:blip>
          <a:srcRect b="0" l="0" r="0" t="0"/>
          <a:stretch/>
        </p:blipFill>
        <p:spPr>
          <a:xfrm>
            <a:off x="1019100" y="1203959"/>
            <a:ext cx="10119163" cy="4884783"/>
          </a:xfrm>
          <a:prstGeom prst="rect">
            <a:avLst/>
          </a:prstGeom>
          <a:noFill/>
          <a:ln>
            <a:noFill/>
          </a:ln>
        </p:spPr>
      </p:pic>
      <p:pic>
        <p:nvPicPr>
          <p:cNvPr id="327" name="Google Shape;327;p8"/>
          <p:cNvPicPr preferRelativeResize="0"/>
          <p:nvPr/>
        </p:nvPicPr>
        <p:blipFill rotWithShape="1">
          <a:blip r:embed="rId4">
            <a:alphaModFix/>
          </a:blip>
          <a:srcRect b="0" l="0" r="0" t="0"/>
          <a:stretch/>
        </p:blipFill>
        <p:spPr>
          <a:xfrm>
            <a:off x="11049000" y="0"/>
            <a:ext cx="1143000" cy="12039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9"/>
          <p:cNvSpPr txBox="1"/>
          <p:nvPr>
            <p:ph type="title"/>
          </p:nvPr>
        </p:nvSpPr>
        <p:spPr>
          <a:xfrm>
            <a:off x="764343" y="2801550"/>
            <a:ext cx="10515600" cy="1289307"/>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lgerian"/>
              <a:buNone/>
            </a:pPr>
            <a:r>
              <a:rPr lang="en-US" sz="7800">
                <a:latin typeface="Algerian"/>
                <a:ea typeface="Algerian"/>
                <a:cs typeface="Algerian"/>
                <a:sym typeface="Algerian"/>
              </a:rPr>
              <a:t>THANK YOU</a:t>
            </a:r>
            <a:br>
              <a:rPr lang="en-US" sz="6000">
                <a:latin typeface="Algerian"/>
                <a:ea typeface="Algerian"/>
                <a:cs typeface="Algerian"/>
                <a:sym typeface="Algerian"/>
              </a:rPr>
            </a:br>
            <a:endParaRPr sz="6000"/>
          </a:p>
        </p:txBody>
      </p:sp>
      <p:sp>
        <p:nvSpPr>
          <p:cNvPr id="333" name="Google Shape;333;p9"/>
          <p:cNvSpPr txBox="1"/>
          <p:nvPr>
            <p:ph idx="11" type="ftr"/>
          </p:nvPr>
        </p:nvSpPr>
        <p:spPr>
          <a:xfrm>
            <a:off x="2712720" y="6385755"/>
            <a:ext cx="67665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600"/>
              <a:t>PROJECT PHASE -I  FINAL REVIEW                                                                                       Department of CSE, KGiSL Institute of Technology, Coimbatore </a:t>
            </a:r>
            <a:endParaRPr/>
          </a:p>
        </p:txBody>
      </p:sp>
      <p:pic>
        <p:nvPicPr>
          <p:cNvPr id="334" name="Google Shape;334;p9"/>
          <p:cNvPicPr preferRelativeResize="0"/>
          <p:nvPr/>
        </p:nvPicPr>
        <p:blipFill rotWithShape="1">
          <a:blip r:embed="rId3">
            <a:alphaModFix/>
          </a:blip>
          <a:srcRect b="0" l="0" r="0" t="0"/>
          <a:stretch/>
        </p:blipFill>
        <p:spPr>
          <a:xfrm>
            <a:off x="11049000" y="0"/>
            <a:ext cx="1143000" cy="12039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
          <p:cNvSpPr txBox="1"/>
          <p:nvPr>
            <p:ph type="title"/>
          </p:nvPr>
        </p:nvSpPr>
        <p:spPr>
          <a:xfrm>
            <a:off x="134816" y="111906"/>
            <a:ext cx="10515600" cy="844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OBJECTIVE / abstract </a:t>
            </a:r>
            <a:endParaRPr/>
          </a:p>
        </p:txBody>
      </p:sp>
      <p:sp>
        <p:nvSpPr>
          <p:cNvPr id="181" name="Google Shape;181;p3"/>
          <p:cNvSpPr txBox="1"/>
          <p:nvPr>
            <p:ph idx="1" type="body"/>
          </p:nvPr>
        </p:nvSpPr>
        <p:spPr>
          <a:xfrm>
            <a:off x="476626" y="956603"/>
            <a:ext cx="10515600" cy="5247249"/>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en-US"/>
              <a:t>	 </a:t>
            </a:r>
            <a:r>
              <a:rPr lang="en-US">
                <a:latin typeface="Century Schoolbook"/>
                <a:ea typeface="Century Schoolbook"/>
                <a:cs typeface="Century Schoolbook"/>
                <a:sym typeface="Century Schoolbook"/>
              </a:rPr>
              <a:t>The impact of a data breach and data loss is enormous. Data breaches at companies like precisely exposed 340 million customer records. The incident also resulted in financial loss too, reputational damage, loss of customer trust, and compliance issues with the firm. Most of the data was processed via a Third Party Application (TPA) and users are unaware of the security basics. To detect data leaks, this project proposes a method that includes performing a packet capture on the platform. The proposed model also protects the data before downloading via the TPA, and after successful download of the data the secret key is sent to the original user without being intercepted by the TPA.</a:t>
            </a:r>
            <a:endParaRPr>
              <a:latin typeface="Century Schoolbook"/>
              <a:ea typeface="Century Schoolbook"/>
              <a:cs typeface="Century Schoolbook"/>
              <a:sym typeface="Century Schoolbook"/>
            </a:endParaRPr>
          </a:p>
        </p:txBody>
      </p:sp>
      <p:sp>
        <p:nvSpPr>
          <p:cNvPr id="182" name="Google Shape;182;p3"/>
          <p:cNvSpPr txBox="1"/>
          <p:nvPr>
            <p:ph idx="11" type="ftr"/>
          </p:nvPr>
        </p:nvSpPr>
        <p:spPr>
          <a:xfrm>
            <a:off x="2712720" y="6385755"/>
            <a:ext cx="67665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600"/>
              <a:t>PROJECT PHASE -I  FINAL REVIEW                                                                                       Department of CSE, KGiSL Institute of Technology, Coimbatore </a:t>
            </a:r>
            <a:endParaRPr/>
          </a:p>
        </p:txBody>
      </p:sp>
      <p:pic>
        <p:nvPicPr>
          <p:cNvPr id="183" name="Google Shape;183;p3"/>
          <p:cNvPicPr preferRelativeResize="0"/>
          <p:nvPr/>
        </p:nvPicPr>
        <p:blipFill rotWithShape="1">
          <a:blip r:embed="rId3">
            <a:alphaModFix/>
          </a:blip>
          <a:srcRect b="0" l="0" r="0" t="0"/>
          <a:stretch/>
        </p:blipFill>
        <p:spPr>
          <a:xfrm>
            <a:off x="11049000" y="0"/>
            <a:ext cx="1143000" cy="12039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
          <p:cNvSpPr txBox="1"/>
          <p:nvPr>
            <p:ph type="title"/>
          </p:nvPr>
        </p:nvSpPr>
        <p:spPr>
          <a:xfrm>
            <a:off x="134816" y="111906"/>
            <a:ext cx="10515600" cy="844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EXISTING SYSTEM  </a:t>
            </a:r>
            <a:endParaRPr/>
          </a:p>
        </p:txBody>
      </p:sp>
      <p:sp>
        <p:nvSpPr>
          <p:cNvPr id="189" name="Google Shape;189;p4"/>
          <p:cNvSpPr txBox="1"/>
          <p:nvPr>
            <p:ph idx="1" type="body"/>
          </p:nvPr>
        </p:nvSpPr>
        <p:spPr>
          <a:xfrm>
            <a:off x="634560" y="1026275"/>
            <a:ext cx="10745372" cy="5247249"/>
          </a:xfrm>
          <a:prstGeom prst="rect">
            <a:avLst/>
          </a:prstGeom>
          <a:noFill/>
          <a:ln>
            <a:noFill/>
          </a:ln>
        </p:spPr>
        <p:txBody>
          <a:bodyPr anchorCtr="0" anchor="t" bIns="45700" lIns="91425" spcFirstLastPara="1" rIns="91425" wrap="square" tIns="45700">
            <a:normAutofit/>
          </a:bodyPr>
          <a:lstStyle/>
          <a:p>
            <a:pPr indent="-450850" lvl="0" marL="534988" rtl="0" algn="just">
              <a:lnSpc>
                <a:spcPct val="90000"/>
              </a:lnSpc>
              <a:spcBef>
                <a:spcPts val="0"/>
              </a:spcBef>
              <a:spcAft>
                <a:spcPts val="0"/>
              </a:spcAft>
              <a:buClr>
                <a:schemeClr val="dk1"/>
              </a:buClr>
              <a:buSzPts val="2800"/>
              <a:buFont typeface="Noto Sans Symbols"/>
              <a:buChar char="⮚"/>
            </a:pPr>
            <a:r>
              <a:rPr lang="en-US">
                <a:latin typeface="Century Schoolbook"/>
                <a:ea typeface="Century Schoolbook"/>
                <a:cs typeface="Century Schoolbook"/>
                <a:sym typeface="Century Schoolbook"/>
              </a:rPr>
              <a:t>In some applications, fake objects can cause less problems than real objects. For example, suppose the distributed data object is a medical record and the agent is a hospital. </a:t>
            </a:r>
            <a:endParaRPr>
              <a:latin typeface="Century Schoolbook"/>
              <a:ea typeface="Century Schoolbook"/>
              <a:cs typeface="Century Schoolbook"/>
              <a:sym typeface="Century Schoolbook"/>
            </a:endParaRPr>
          </a:p>
          <a:p>
            <a:pPr indent="-457200" lvl="0" marL="541338" rtl="0" algn="just">
              <a:lnSpc>
                <a:spcPct val="90000"/>
              </a:lnSpc>
              <a:spcBef>
                <a:spcPts val="1000"/>
              </a:spcBef>
              <a:spcAft>
                <a:spcPts val="0"/>
              </a:spcAft>
              <a:buClr>
                <a:schemeClr val="dk1"/>
              </a:buClr>
              <a:buSzPts val="2800"/>
              <a:buFont typeface="Noto Sans Symbols"/>
              <a:buChar char="⮚"/>
            </a:pPr>
            <a:r>
              <a:rPr lang="en-US">
                <a:latin typeface="Century Schoolbook"/>
                <a:ea typeface="Century Schoolbook"/>
                <a:cs typeface="Century Schoolbook"/>
                <a:sym typeface="Century Schoolbook"/>
              </a:rPr>
              <a:t>Adversary model catches all kinds of threats to data integrity, this cloud data is not specified on the cloud client side, but in the cloud, service provides a domain address. This can be caused by two attacks</a:t>
            </a:r>
            <a:endParaRPr/>
          </a:p>
          <a:p>
            <a:pPr indent="0" lvl="0" marL="84138" rtl="0" algn="just">
              <a:lnSpc>
                <a:spcPct val="90000"/>
              </a:lnSpc>
              <a:spcBef>
                <a:spcPts val="1000"/>
              </a:spcBef>
              <a:spcAft>
                <a:spcPts val="0"/>
              </a:spcAft>
              <a:buClr>
                <a:schemeClr val="dk1"/>
              </a:buClr>
              <a:buSzPts val="2800"/>
              <a:buNone/>
            </a:pPr>
            <a:r>
              <a:rPr lang="en-US">
                <a:latin typeface="Century Schoolbook"/>
                <a:ea typeface="Century Schoolbook"/>
                <a:cs typeface="Century Schoolbook"/>
                <a:sym typeface="Century Schoolbook"/>
              </a:rPr>
              <a:t>	 1)Insider attack: The cloud service provider is not trusted.</a:t>
            </a:r>
            <a:endParaRPr/>
          </a:p>
          <a:p>
            <a:pPr indent="0" lvl="0" marL="84138" rtl="0" algn="just">
              <a:lnSpc>
                <a:spcPct val="90000"/>
              </a:lnSpc>
              <a:spcBef>
                <a:spcPts val="1000"/>
              </a:spcBef>
              <a:spcAft>
                <a:spcPts val="0"/>
              </a:spcAft>
              <a:buClr>
                <a:schemeClr val="dk1"/>
              </a:buClr>
              <a:buSzPts val="2800"/>
              <a:buNone/>
            </a:pPr>
            <a:r>
              <a:rPr lang="en-US">
                <a:latin typeface="Century Schoolbook"/>
                <a:ea typeface="Century Schoolbook"/>
                <a:cs typeface="Century Schoolbook"/>
                <a:sym typeface="Century Schoolbook"/>
              </a:rPr>
              <a:t> 	2) External Attacks: These attacks originate from third-party and non-domain-controlled cloud service providers.</a:t>
            </a:r>
            <a:endParaRPr/>
          </a:p>
          <a:p>
            <a:pPr indent="0" lvl="0" marL="84138" rtl="0" algn="just">
              <a:lnSpc>
                <a:spcPct val="90000"/>
              </a:lnSpc>
              <a:spcBef>
                <a:spcPts val="1000"/>
              </a:spcBef>
              <a:spcAft>
                <a:spcPts val="0"/>
              </a:spcAft>
              <a:buClr>
                <a:schemeClr val="dk1"/>
              </a:buClr>
              <a:buSzPts val="2800"/>
              <a:buNone/>
            </a:pPr>
            <a:r>
              <a:t/>
            </a:r>
            <a:endParaRPr/>
          </a:p>
          <a:p>
            <a:pPr indent="0" lvl="0" marL="84138" rtl="0" algn="l">
              <a:lnSpc>
                <a:spcPct val="90000"/>
              </a:lnSpc>
              <a:spcBef>
                <a:spcPts val="1000"/>
              </a:spcBef>
              <a:spcAft>
                <a:spcPts val="0"/>
              </a:spcAft>
              <a:buClr>
                <a:schemeClr val="dk1"/>
              </a:buClr>
              <a:buSzPts val="2800"/>
              <a:buNone/>
            </a:pPr>
            <a:r>
              <a:t/>
            </a:r>
            <a:endParaRPr>
              <a:latin typeface="Century Schoolbook"/>
              <a:ea typeface="Century Schoolbook"/>
              <a:cs typeface="Century Schoolbook"/>
              <a:sym typeface="Century Schoolbook"/>
            </a:endParaRPr>
          </a:p>
        </p:txBody>
      </p:sp>
      <p:sp>
        <p:nvSpPr>
          <p:cNvPr id="190" name="Google Shape;190;p4"/>
          <p:cNvSpPr txBox="1"/>
          <p:nvPr>
            <p:ph idx="11" type="ftr"/>
          </p:nvPr>
        </p:nvSpPr>
        <p:spPr>
          <a:xfrm>
            <a:off x="2712720" y="6385755"/>
            <a:ext cx="67665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600"/>
              <a:t>PROJECT PHASE -I  FINAL REVIEW                                                                                       Department of CSE, KGiSL Institute of Technology, Coimbatore </a:t>
            </a:r>
            <a:endParaRPr/>
          </a:p>
        </p:txBody>
      </p:sp>
      <p:pic>
        <p:nvPicPr>
          <p:cNvPr id="191" name="Google Shape;191;p4"/>
          <p:cNvPicPr preferRelativeResize="0"/>
          <p:nvPr/>
        </p:nvPicPr>
        <p:blipFill rotWithShape="1">
          <a:blip r:embed="rId3">
            <a:alphaModFix/>
          </a:blip>
          <a:srcRect b="0" l="0" r="0" t="0"/>
          <a:stretch/>
        </p:blipFill>
        <p:spPr>
          <a:xfrm>
            <a:off x="11049000" y="0"/>
            <a:ext cx="1143000" cy="12039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idx="11" type="ftr"/>
          </p:nvPr>
        </p:nvSpPr>
        <p:spPr>
          <a:xfrm>
            <a:off x="2712720" y="6385755"/>
            <a:ext cx="67665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600"/>
              <a:t>PROJECT PHASE -I  FINAL REVIEW                                                                                       Department of CSE, KGiSL Institute of Technology, Coimbatore </a:t>
            </a:r>
            <a:endParaRPr/>
          </a:p>
        </p:txBody>
      </p:sp>
      <p:pic>
        <p:nvPicPr>
          <p:cNvPr id="197" name="Google Shape;197;p34"/>
          <p:cNvPicPr preferRelativeResize="0"/>
          <p:nvPr/>
        </p:nvPicPr>
        <p:blipFill rotWithShape="1">
          <a:blip r:embed="rId3">
            <a:alphaModFix/>
          </a:blip>
          <a:srcRect b="0" l="0" r="0" t="0"/>
          <a:stretch/>
        </p:blipFill>
        <p:spPr>
          <a:xfrm>
            <a:off x="11101254" y="0"/>
            <a:ext cx="1143000" cy="1203960"/>
          </a:xfrm>
          <a:prstGeom prst="rect">
            <a:avLst/>
          </a:prstGeom>
          <a:noFill/>
          <a:ln>
            <a:noFill/>
          </a:ln>
        </p:spPr>
      </p:pic>
      <p:sp>
        <p:nvSpPr>
          <p:cNvPr id="198" name="Google Shape;198;p34"/>
          <p:cNvSpPr txBox="1"/>
          <p:nvPr/>
        </p:nvSpPr>
        <p:spPr>
          <a:xfrm>
            <a:off x="287216" y="264306"/>
            <a:ext cx="10515600" cy="844697"/>
          </a:xfrm>
          <a:prstGeom prst="rect">
            <a:avLst/>
          </a:prstGeom>
          <a:noFill/>
          <a:ln>
            <a:noFill/>
          </a:ln>
        </p:spPr>
        <p:txBody>
          <a:bodyPr anchorCtr="0" anchor="ctr" bIns="45700" lIns="91425" spcFirstLastPara="1" rIns="91425" wrap="square" tIns="45700">
            <a:normAutofit/>
          </a:bodyPr>
          <a:lstStyle/>
          <a:p>
            <a:pPr indent="-450850" lvl="0" marL="534988" marR="0" rtl="0" algn="l">
              <a:lnSpc>
                <a:spcPct val="90000"/>
              </a:lnSpc>
              <a:spcBef>
                <a:spcPts val="0"/>
              </a:spcBef>
              <a:spcAft>
                <a:spcPts val="0"/>
              </a:spcAft>
              <a:buClr>
                <a:schemeClr val="dk1"/>
              </a:buClr>
              <a:buSzPts val="4400"/>
              <a:buFont typeface="Arial"/>
              <a:buNone/>
            </a:pPr>
            <a:r>
              <a:rPr b="0" i="0" lang="en-US" sz="4400" u="none" cap="none" strike="noStrike">
                <a:solidFill>
                  <a:schemeClr val="dk1"/>
                </a:solidFill>
                <a:latin typeface="Algerian"/>
                <a:ea typeface="Algerian"/>
                <a:cs typeface="Algerian"/>
                <a:sym typeface="Algerian"/>
              </a:rPr>
              <a:t>Literature Survey</a:t>
            </a:r>
            <a:endParaRPr b="0" i="0" sz="4400" u="none" cap="none" strike="noStrike">
              <a:solidFill>
                <a:schemeClr val="dk1"/>
              </a:solidFill>
              <a:latin typeface="Algerian"/>
              <a:ea typeface="Algerian"/>
              <a:cs typeface="Algerian"/>
              <a:sym typeface="Algerian"/>
            </a:endParaRPr>
          </a:p>
        </p:txBody>
      </p:sp>
      <p:pic>
        <p:nvPicPr>
          <p:cNvPr id="199" name="Google Shape;199;p34"/>
          <p:cNvPicPr preferRelativeResize="0"/>
          <p:nvPr/>
        </p:nvPicPr>
        <p:blipFill rotWithShape="1">
          <a:blip r:embed="rId4">
            <a:alphaModFix/>
          </a:blip>
          <a:srcRect b="0" l="0" r="0" t="0"/>
          <a:stretch/>
        </p:blipFill>
        <p:spPr>
          <a:xfrm>
            <a:off x="1017346" y="1029385"/>
            <a:ext cx="10157308" cy="53515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idx="11" type="ftr"/>
          </p:nvPr>
        </p:nvSpPr>
        <p:spPr>
          <a:xfrm>
            <a:off x="2712720" y="6385755"/>
            <a:ext cx="67665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600"/>
              <a:t>PROJECT PHASE -I  FINAL REVIEW                                                                                       Department of CSE, KGiSL Institute of Technology, Coimbatore </a:t>
            </a:r>
            <a:endParaRPr/>
          </a:p>
        </p:txBody>
      </p:sp>
      <p:pic>
        <p:nvPicPr>
          <p:cNvPr id="205" name="Google Shape;205;p35"/>
          <p:cNvPicPr preferRelativeResize="0"/>
          <p:nvPr/>
        </p:nvPicPr>
        <p:blipFill rotWithShape="1">
          <a:blip r:embed="rId3">
            <a:alphaModFix/>
          </a:blip>
          <a:srcRect b="0" l="0" r="0" t="0"/>
          <a:stretch/>
        </p:blipFill>
        <p:spPr>
          <a:xfrm>
            <a:off x="11101254" y="0"/>
            <a:ext cx="1143000" cy="1203960"/>
          </a:xfrm>
          <a:prstGeom prst="rect">
            <a:avLst/>
          </a:prstGeom>
          <a:noFill/>
          <a:ln>
            <a:noFill/>
          </a:ln>
        </p:spPr>
      </p:pic>
      <p:sp>
        <p:nvSpPr>
          <p:cNvPr id="206" name="Google Shape;206;p35"/>
          <p:cNvSpPr txBox="1"/>
          <p:nvPr/>
        </p:nvSpPr>
        <p:spPr>
          <a:xfrm>
            <a:off x="287216" y="-57911"/>
            <a:ext cx="10515600" cy="844697"/>
          </a:xfrm>
          <a:prstGeom prst="rect">
            <a:avLst/>
          </a:prstGeom>
          <a:noFill/>
          <a:ln>
            <a:noFill/>
          </a:ln>
        </p:spPr>
        <p:txBody>
          <a:bodyPr anchorCtr="0" anchor="ctr" bIns="45700" lIns="91425" spcFirstLastPara="1" rIns="91425" wrap="square" tIns="45700">
            <a:normAutofit/>
          </a:bodyPr>
          <a:lstStyle/>
          <a:p>
            <a:pPr indent="-450850" lvl="0" marL="534988" marR="0" rtl="0" algn="l">
              <a:lnSpc>
                <a:spcPct val="90000"/>
              </a:lnSpc>
              <a:spcBef>
                <a:spcPts val="0"/>
              </a:spcBef>
              <a:spcAft>
                <a:spcPts val="0"/>
              </a:spcAft>
              <a:buClr>
                <a:schemeClr val="dk1"/>
              </a:buClr>
              <a:buSzPts val="4400"/>
              <a:buFont typeface="Arial"/>
              <a:buNone/>
            </a:pPr>
            <a:r>
              <a:rPr b="0" i="0" lang="en-US" sz="4400" u="none" cap="none" strike="noStrike">
                <a:solidFill>
                  <a:schemeClr val="dk1"/>
                </a:solidFill>
                <a:latin typeface="Algerian"/>
                <a:ea typeface="Algerian"/>
                <a:cs typeface="Algerian"/>
                <a:sym typeface="Algerian"/>
              </a:rPr>
              <a:t>Literature Survey</a:t>
            </a:r>
            <a:endParaRPr b="0" i="0" sz="4400" u="none" cap="none" strike="noStrike">
              <a:solidFill>
                <a:schemeClr val="dk1"/>
              </a:solidFill>
              <a:latin typeface="Algerian"/>
              <a:ea typeface="Algerian"/>
              <a:cs typeface="Algerian"/>
              <a:sym typeface="Algerian"/>
            </a:endParaRPr>
          </a:p>
        </p:txBody>
      </p:sp>
      <p:pic>
        <p:nvPicPr>
          <p:cNvPr id="207" name="Google Shape;207;p35"/>
          <p:cNvPicPr preferRelativeResize="0"/>
          <p:nvPr/>
        </p:nvPicPr>
        <p:blipFill rotWithShape="1">
          <a:blip r:embed="rId4">
            <a:alphaModFix/>
          </a:blip>
          <a:srcRect b="0" l="0" r="0" t="0"/>
          <a:stretch/>
        </p:blipFill>
        <p:spPr>
          <a:xfrm>
            <a:off x="1402080" y="627017"/>
            <a:ext cx="9535886" cy="57772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5"/>
          <p:cNvSpPr txBox="1"/>
          <p:nvPr>
            <p:ph type="title"/>
          </p:nvPr>
        </p:nvSpPr>
        <p:spPr>
          <a:xfrm>
            <a:off x="134816" y="111906"/>
            <a:ext cx="10515600" cy="844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lgerian"/>
              <a:buNone/>
            </a:pPr>
            <a:r>
              <a:rPr lang="en-US">
                <a:latin typeface="Algerian"/>
                <a:ea typeface="Algerian"/>
                <a:cs typeface="Algerian"/>
                <a:sym typeface="Algerian"/>
              </a:rPr>
              <a:t>PROPOSED SYSTEM  </a:t>
            </a:r>
            <a:endParaRPr/>
          </a:p>
        </p:txBody>
      </p:sp>
      <p:sp>
        <p:nvSpPr>
          <p:cNvPr id="213" name="Google Shape;213;p5"/>
          <p:cNvSpPr txBox="1"/>
          <p:nvPr>
            <p:ph idx="1" type="body"/>
          </p:nvPr>
        </p:nvSpPr>
        <p:spPr>
          <a:xfrm>
            <a:off x="624903" y="956603"/>
            <a:ext cx="10515600" cy="5247249"/>
          </a:xfrm>
          <a:prstGeom prst="rect">
            <a:avLst/>
          </a:prstGeom>
          <a:noFill/>
          <a:ln>
            <a:noFill/>
          </a:ln>
        </p:spPr>
        <p:txBody>
          <a:bodyPr anchorCtr="0" anchor="t" bIns="45700" lIns="91425" spcFirstLastPara="1" rIns="91425" wrap="square" tIns="45700">
            <a:normAutofit/>
          </a:bodyPr>
          <a:lstStyle/>
          <a:p>
            <a:pPr indent="-450850" lvl="0" marL="534988" rtl="0" algn="just">
              <a:lnSpc>
                <a:spcPct val="90000"/>
              </a:lnSpc>
              <a:spcBef>
                <a:spcPts val="0"/>
              </a:spcBef>
              <a:spcAft>
                <a:spcPts val="0"/>
              </a:spcAft>
              <a:buClr>
                <a:schemeClr val="dk1"/>
              </a:buClr>
              <a:buSzPts val="2800"/>
              <a:buFont typeface="Noto Sans Symbols"/>
              <a:buChar char="⮚"/>
            </a:pPr>
            <a:r>
              <a:rPr lang="en-US">
                <a:latin typeface="Century Schoolbook"/>
                <a:ea typeface="Century Schoolbook"/>
                <a:cs typeface="Century Schoolbook"/>
                <a:sym typeface="Century Schoolbook"/>
              </a:rPr>
              <a:t>The proposed method proposes the addition of a “realistic but false record” that increases the probability of data distribution strategy and leak detection and the encryption algorithm improves data security. </a:t>
            </a:r>
            <a:endParaRPr>
              <a:latin typeface="Century Schoolbook"/>
              <a:ea typeface="Century Schoolbook"/>
              <a:cs typeface="Century Schoolbook"/>
              <a:sym typeface="Century Schoolbook"/>
            </a:endParaRPr>
          </a:p>
          <a:p>
            <a:pPr indent="0" lvl="0" marL="84138" rtl="0" algn="just">
              <a:lnSpc>
                <a:spcPct val="90000"/>
              </a:lnSpc>
              <a:spcBef>
                <a:spcPts val="1000"/>
              </a:spcBef>
              <a:spcAft>
                <a:spcPts val="0"/>
              </a:spcAft>
              <a:buClr>
                <a:schemeClr val="dk1"/>
              </a:buClr>
              <a:buSzPts val="2800"/>
              <a:buNone/>
            </a:pPr>
            <a:r>
              <a:t/>
            </a:r>
            <a:endParaRPr>
              <a:latin typeface="Century Schoolbook"/>
              <a:ea typeface="Century Schoolbook"/>
              <a:cs typeface="Century Schoolbook"/>
              <a:sym typeface="Century Schoolbook"/>
            </a:endParaRPr>
          </a:p>
          <a:p>
            <a:pPr indent="-450850" lvl="0" marL="534988" rtl="0" algn="just">
              <a:lnSpc>
                <a:spcPct val="90000"/>
              </a:lnSpc>
              <a:spcBef>
                <a:spcPts val="1000"/>
              </a:spcBef>
              <a:spcAft>
                <a:spcPts val="0"/>
              </a:spcAft>
              <a:buClr>
                <a:schemeClr val="dk1"/>
              </a:buClr>
              <a:buSzPts val="2800"/>
              <a:buFont typeface="Noto Sans Symbols"/>
              <a:buChar char="⮚"/>
            </a:pPr>
            <a:r>
              <a:rPr lang="en-US">
                <a:latin typeface="Century Schoolbook"/>
                <a:ea typeface="Century Schoolbook"/>
                <a:cs typeface="Century Schoolbook"/>
                <a:sym typeface="Century Schoolbook"/>
              </a:rPr>
              <a:t>It can also keep your data safe and detect leaks during transmission. </a:t>
            </a:r>
            <a:endParaRPr>
              <a:latin typeface="Century Schoolbook"/>
              <a:ea typeface="Century Schoolbook"/>
              <a:cs typeface="Century Schoolbook"/>
              <a:sym typeface="Century Schoolbook"/>
            </a:endParaRPr>
          </a:p>
          <a:p>
            <a:pPr indent="0" lvl="0" marL="84138" rtl="0" algn="just">
              <a:lnSpc>
                <a:spcPct val="90000"/>
              </a:lnSpc>
              <a:spcBef>
                <a:spcPts val="1000"/>
              </a:spcBef>
              <a:spcAft>
                <a:spcPts val="0"/>
              </a:spcAft>
              <a:buClr>
                <a:schemeClr val="dk1"/>
              </a:buClr>
              <a:buSzPts val="2800"/>
              <a:buNone/>
            </a:pPr>
            <a:r>
              <a:t/>
            </a:r>
            <a:endParaRPr>
              <a:latin typeface="Century Schoolbook"/>
              <a:ea typeface="Century Schoolbook"/>
              <a:cs typeface="Century Schoolbook"/>
              <a:sym typeface="Century Schoolbook"/>
            </a:endParaRPr>
          </a:p>
          <a:p>
            <a:pPr indent="-450850" lvl="0" marL="534988" rtl="0" algn="just">
              <a:lnSpc>
                <a:spcPct val="90000"/>
              </a:lnSpc>
              <a:spcBef>
                <a:spcPts val="1000"/>
              </a:spcBef>
              <a:spcAft>
                <a:spcPts val="0"/>
              </a:spcAft>
              <a:buClr>
                <a:schemeClr val="dk1"/>
              </a:buClr>
              <a:buSzPts val="2800"/>
              <a:buFont typeface="Noto Sans Symbols"/>
              <a:buChar char="⮚"/>
            </a:pPr>
            <a:r>
              <a:rPr lang="en-US">
                <a:latin typeface="Century Schoolbook"/>
                <a:ea typeface="Century Schoolbook"/>
                <a:cs typeface="Century Schoolbook"/>
                <a:sym typeface="Century Schoolbook"/>
              </a:rPr>
              <a:t>To address data breaches, implementations of various data dissemination strategies have been submitted that may increase the likelihood that a data breach will be detected by a distributor.  </a:t>
            </a:r>
            <a:endParaRPr>
              <a:latin typeface="Century Schoolbook"/>
              <a:ea typeface="Century Schoolbook"/>
              <a:cs typeface="Century Schoolbook"/>
              <a:sym typeface="Century Schoolbook"/>
            </a:endParaRPr>
          </a:p>
          <a:p>
            <a:pPr indent="0" lvl="0" marL="0" rtl="0" algn="just">
              <a:lnSpc>
                <a:spcPct val="90000"/>
              </a:lnSpc>
              <a:spcBef>
                <a:spcPts val="1000"/>
              </a:spcBef>
              <a:spcAft>
                <a:spcPts val="0"/>
              </a:spcAft>
              <a:buClr>
                <a:schemeClr val="dk1"/>
              </a:buClr>
              <a:buSzPts val="2800"/>
              <a:buNone/>
            </a:pPr>
            <a:r>
              <a:t/>
            </a:r>
            <a:endParaRPr/>
          </a:p>
        </p:txBody>
      </p:sp>
      <p:sp>
        <p:nvSpPr>
          <p:cNvPr id="214" name="Google Shape;214;p5"/>
          <p:cNvSpPr txBox="1"/>
          <p:nvPr>
            <p:ph idx="11" type="ftr"/>
          </p:nvPr>
        </p:nvSpPr>
        <p:spPr>
          <a:xfrm>
            <a:off x="2712720" y="6385755"/>
            <a:ext cx="67665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600"/>
              <a:t>PROJECT PHASE -I  FINAL REVIEW                                                                                       Department of CSE, KGiSL Institute of Technology, Coimbatore </a:t>
            </a:r>
            <a:endParaRPr/>
          </a:p>
        </p:txBody>
      </p:sp>
      <p:pic>
        <p:nvPicPr>
          <p:cNvPr id="215" name="Google Shape;215;p5"/>
          <p:cNvPicPr preferRelativeResize="0"/>
          <p:nvPr/>
        </p:nvPicPr>
        <p:blipFill rotWithShape="1">
          <a:blip r:embed="rId3">
            <a:alphaModFix/>
          </a:blip>
          <a:srcRect b="0" l="0" r="0" t="0"/>
          <a:stretch/>
        </p:blipFill>
        <p:spPr>
          <a:xfrm>
            <a:off x="11049000" y="0"/>
            <a:ext cx="1143000" cy="12039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idx="11" type="ftr"/>
          </p:nvPr>
        </p:nvSpPr>
        <p:spPr>
          <a:xfrm>
            <a:off x="2712720" y="6385755"/>
            <a:ext cx="67665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600"/>
              <a:t>PROJECT PHASE -I  FINAL REVIEW                                                                                       Department of CSE, KGiSL Institute of Technology, Coimbatore </a:t>
            </a:r>
            <a:endParaRPr/>
          </a:p>
        </p:txBody>
      </p:sp>
      <p:pic>
        <p:nvPicPr>
          <p:cNvPr id="221" name="Google Shape;221;p36"/>
          <p:cNvPicPr preferRelativeResize="0"/>
          <p:nvPr/>
        </p:nvPicPr>
        <p:blipFill rotWithShape="1">
          <a:blip r:embed="rId3">
            <a:alphaModFix/>
          </a:blip>
          <a:srcRect b="0" l="0" r="0" t="0"/>
          <a:stretch/>
        </p:blipFill>
        <p:spPr>
          <a:xfrm>
            <a:off x="11049000" y="0"/>
            <a:ext cx="1143000" cy="1203960"/>
          </a:xfrm>
          <a:prstGeom prst="rect">
            <a:avLst/>
          </a:prstGeom>
          <a:noFill/>
          <a:ln>
            <a:noFill/>
          </a:ln>
        </p:spPr>
      </p:pic>
      <p:sp>
        <p:nvSpPr>
          <p:cNvPr id="222" name="Google Shape;222;p36"/>
          <p:cNvSpPr txBox="1"/>
          <p:nvPr/>
        </p:nvSpPr>
        <p:spPr>
          <a:xfrm>
            <a:off x="278507" y="229470"/>
            <a:ext cx="10515600" cy="84469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Arial"/>
              <a:buNone/>
            </a:pPr>
            <a:r>
              <a:rPr b="0" i="0" lang="en-US" sz="4400" u="none" cap="none" strike="noStrike">
                <a:solidFill>
                  <a:schemeClr val="dk1"/>
                </a:solidFill>
                <a:latin typeface="Algerian"/>
                <a:ea typeface="Algerian"/>
                <a:cs typeface="Algerian"/>
                <a:sym typeface="Algerian"/>
              </a:rPr>
              <a:t>ARCHITECTURAL DIAGRAM</a:t>
            </a:r>
            <a:endParaRPr b="0" i="0" sz="4400" u="none" cap="none" strike="noStrike">
              <a:solidFill>
                <a:schemeClr val="dk1"/>
              </a:solidFill>
              <a:latin typeface="Algerian"/>
              <a:ea typeface="Algerian"/>
              <a:cs typeface="Algerian"/>
              <a:sym typeface="Algerian"/>
            </a:endParaRPr>
          </a:p>
        </p:txBody>
      </p:sp>
      <p:pic>
        <p:nvPicPr>
          <p:cNvPr id="223" name="Google Shape;223;p36"/>
          <p:cNvPicPr preferRelativeResize="0"/>
          <p:nvPr/>
        </p:nvPicPr>
        <p:blipFill rotWithShape="1">
          <a:blip r:embed="rId4">
            <a:alphaModFix/>
          </a:blip>
          <a:srcRect b="0" l="0" r="0" t="2895"/>
          <a:stretch/>
        </p:blipFill>
        <p:spPr>
          <a:xfrm>
            <a:off x="1853294" y="1489165"/>
            <a:ext cx="7907201" cy="437170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idx="11" type="ftr"/>
          </p:nvPr>
        </p:nvSpPr>
        <p:spPr>
          <a:xfrm>
            <a:off x="2712720" y="6385755"/>
            <a:ext cx="676656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600"/>
              <a:t>PROJECT PHASE -I  FINAL REVIEW                                                                                       Department of CSE, KGiSL Institute of Technology, Coimbatore </a:t>
            </a:r>
            <a:endParaRPr/>
          </a:p>
        </p:txBody>
      </p:sp>
      <p:pic>
        <p:nvPicPr>
          <p:cNvPr id="229" name="Google Shape;229;p37"/>
          <p:cNvPicPr preferRelativeResize="0"/>
          <p:nvPr/>
        </p:nvPicPr>
        <p:blipFill rotWithShape="1">
          <a:blip r:embed="rId3">
            <a:alphaModFix/>
          </a:blip>
          <a:srcRect b="0" l="0" r="0" t="0"/>
          <a:stretch/>
        </p:blipFill>
        <p:spPr>
          <a:xfrm>
            <a:off x="11049000" y="0"/>
            <a:ext cx="1143000" cy="1203960"/>
          </a:xfrm>
          <a:prstGeom prst="rect">
            <a:avLst/>
          </a:prstGeom>
          <a:noFill/>
          <a:ln>
            <a:noFill/>
          </a:ln>
        </p:spPr>
      </p:pic>
      <p:sp>
        <p:nvSpPr>
          <p:cNvPr id="230" name="Google Shape;230;p37"/>
          <p:cNvSpPr txBox="1"/>
          <p:nvPr/>
        </p:nvSpPr>
        <p:spPr>
          <a:xfrm>
            <a:off x="134816" y="111906"/>
            <a:ext cx="10515600" cy="84469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Arial"/>
              <a:buNone/>
            </a:pPr>
            <a:r>
              <a:rPr b="0" i="0" lang="en-US" sz="4400" u="none" cap="none" strike="noStrike">
                <a:solidFill>
                  <a:schemeClr val="dk1"/>
                </a:solidFill>
                <a:latin typeface="Algerian"/>
                <a:ea typeface="Algerian"/>
                <a:cs typeface="Algerian"/>
                <a:sym typeface="Algerian"/>
              </a:rPr>
              <a:t>Modules split up</a:t>
            </a:r>
            <a:endParaRPr b="0" i="0" sz="4400" u="none" cap="none" strike="noStrike">
              <a:solidFill>
                <a:schemeClr val="dk1"/>
              </a:solidFill>
              <a:latin typeface="Algerian"/>
              <a:ea typeface="Algerian"/>
              <a:cs typeface="Algerian"/>
              <a:sym typeface="Algerian"/>
            </a:endParaRPr>
          </a:p>
        </p:txBody>
      </p:sp>
      <p:sp>
        <p:nvSpPr>
          <p:cNvPr id="231" name="Google Shape;231;p37"/>
          <p:cNvSpPr/>
          <p:nvPr/>
        </p:nvSpPr>
        <p:spPr>
          <a:xfrm>
            <a:off x="1051560" y="918657"/>
            <a:ext cx="10568940" cy="48320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Times New Roman"/>
                <a:ea typeface="Times New Roman"/>
                <a:cs typeface="Times New Roman"/>
                <a:sym typeface="Times New Roman"/>
              </a:rPr>
              <a:t>USER REGISTRATION:- </a:t>
            </a:r>
            <a:endParaRPr b="0" i="0" sz="2800" u="none" cap="none" strike="noStrike">
              <a:solidFill>
                <a:srgbClr val="000000"/>
              </a:solidFill>
              <a:latin typeface="Times New Roman"/>
              <a:ea typeface="Times New Roman"/>
              <a:cs typeface="Times New Roman"/>
              <a:sym typeface="Times New Roman"/>
            </a:endParaRPr>
          </a:p>
          <a:p>
            <a:pPr indent="45720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Times New Roman"/>
                <a:ea typeface="Times New Roman"/>
                <a:cs typeface="Times New Roman"/>
                <a:sym typeface="Times New Roman"/>
              </a:rPr>
              <a:t>Existing user can login by using their username and password. A new user has to do the registration process to access the application in online. User can view the test menu which is posted by the admin. The registration process includes username, password, address, phone etc. </a:t>
            </a:r>
            <a:endParaRPr b="0" i="0" sz="2800" u="none" cap="none" strike="noStrike">
              <a:solidFill>
                <a:srgbClr val="000000"/>
              </a:solidFill>
              <a:latin typeface="Times New Roman"/>
              <a:ea typeface="Times New Roman"/>
              <a:cs typeface="Times New Roman"/>
              <a:sym typeface="Times New Roman"/>
            </a:endParaRPr>
          </a:p>
          <a:p>
            <a:pPr indent="45720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Times New Roman"/>
                <a:ea typeface="Times New Roman"/>
                <a:cs typeface="Times New Roman"/>
                <a:sym typeface="Times New Roman"/>
              </a:rPr>
              <a:t> </a:t>
            </a:r>
            <a:endParaRPr b="0" i="0" sz="2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Times New Roman"/>
                <a:ea typeface="Times New Roman"/>
                <a:cs typeface="Times New Roman"/>
                <a:sym typeface="Times New Roman"/>
              </a:rPr>
              <a:t>TPA ACTIVITY:-</a:t>
            </a:r>
            <a:endParaRPr b="0" i="0" sz="2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Times New Roman"/>
                <a:ea typeface="Times New Roman"/>
                <a:cs typeface="Times New Roman"/>
                <a:sym typeface="Times New Roman"/>
              </a:rPr>
              <a:t>	</a:t>
            </a:r>
            <a:r>
              <a:rPr b="0" i="0" lang="en-US" sz="2800" u="none" cap="none" strike="noStrike">
                <a:solidFill>
                  <a:srgbClr val="000000"/>
                </a:solidFill>
                <a:latin typeface="Times New Roman"/>
                <a:ea typeface="Times New Roman"/>
                <a:cs typeface="Times New Roman"/>
                <a:sym typeface="Times New Roman"/>
              </a:rPr>
              <a:t>With the help of this system user can view the available the details which includes uploading/downloading the data using cloud. These activities are updated to test the user’s convenience.</a:t>
            </a:r>
            <a:endParaRPr b="0" i="0" sz="2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Times New Roman"/>
                <a:ea typeface="Times New Roman"/>
                <a:cs typeface="Times New Roman"/>
                <a:sym typeface="Times New Roman"/>
              </a:rPr>
              <a:t> </a:t>
            </a:r>
            <a:endParaRPr b="0" i="0" sz="2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2020-07-26T14:56:46Z</dcterms:created>
  <dc:creator>arun</dc:creator>
</cp:coreProperties>
</file>